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A52866-10E0-4887-A309-30E0002DCFD6}">
  <a:tblStyle styleId="{B6A52866-10E0-4887-A309-30E0002DCFD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97"/>
    <p:restoredTop sz="94661"/>
  </p:normalViewPr>
  <p:slideViewPr>
    <p:cSldViewPr snapToGrid="0" snapToObjects="1">
      <p:cViewPr varScale="1">
        <p:scale>
          <a:sx n="171" d="100"/>
          <a:sy n="171" d="100"/>
        </p:scale>
        <p:origin x="192" y="1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Narrow Regular" charset="0"/>
                <a:ea typeface="Arial Narrow Regular" charset="0"/>
                <a:cs typeface="Arial Narrow Regular" charset="0"/>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Narrow Regular" charset="0"/>
                <a:ea typeface="Arial Narrow Regular" charset="0"/>
                <a:cs typeface="Arial Narrow Regular" charset="0"/>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Narrow Regular" charset="0"/>
                <a:ea typeface="Arial Narrow Regular" charset="0"/>
                <a:cs typeface="Arial Narrow Regular" charset="0"/>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a:defRPr b="0" i="0">
                <a:latin typeface="Arial Narrow Regular" charset="0"/>
                <a:ea typeface="Arial Narrow Regular" charset="0"/>
                <a:cs typeface="Arial Narrow Regular" charset="0"/>
              </a:defRPr>
            </a:lvl1pPr>
          </a:lstStyle>
          <a:p>
            <a:pPr algn="r">
              <a:buSzPct val="25000"/>
            </a:pPr>
            <a:fld id="{00000000-1234-1234-1234-123412341234}" type="slidenum">
              <a:rPr lang="en-US" sz="1200" smtClean="0">
                <a:solidFill>
                  <a:schemeClr val="dk1"/>
                </a:solidFill>
                <a:sym typeface="Calibri"/>
              </a:rPr>
              <a:pPr algn="r">
                <a:buSzPct val="25000"/>
              </a:pPr>
              <a:t>‹#›</a:t>
            </a:fld>
            <a:endParaRPr lang="en-US" sz="1200" dirty="0">
              <a:solidFill>
                <a:schemeClr val="dk1"/>
              </a:solidFill>
              <a:sym typeface="Calibri"/>
            </a:endParaRPr>
          </a:p>
        </p:txBody>
      </p:sp>
    </p:spTree>
    <p:extLst>
      <p:ext uri="{BB962C8B-B14F-4D97-AF65-F5344CB8AC3E}">
        <p14:creationId xmlns:p14="http://schemas.microsoft.com/office/powerpoint/2010/main" val="377457377"/>
      </p:ext>
    </p:extLst>
  </p:cSld>
  <p:clrMap bg1="lt1" tx1="dk1" bg2="dk2" tx2="lt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Narrow Regular" charset="0"/>
        <a:ea typeface="Arial Narrow Regular" charset="0"/>
        <a:cs typeface="Arial Narrow Regular" charset="0"/>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46" name="Shape 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44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15" name="Shape 11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10</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522639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22" name="Shape 12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11</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798061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29" name="Shape 12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12</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978843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41" name="Shape 14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13</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337261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52" name="Shape 15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14</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146837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AutoNum type="arabicPeriod"/>
            </a:pPr>
            <a:r>
              <a:rPr lang="en-US" dirty="0">
                <a:latin typeface="Arial Narrow Regular" charset="0"/>
                <a:ea typeface="Arial Narrow Regular" charset="0"/>
                <a:cs typeface="Arial Narrow Regular" charset="0"/>
              </a:rPr>
              <a:t>The design of the site should add to the user’s experience</a:t>
            </a:r>
          </a:p>
          <a:p>
            <a:pPr marL="914400" lvl="1" indent="-228600" rtl="0">
              <a:spcBef>
                <a:spcPts val="0"/>
              </a:spcBef>
              <a:buAutoNum type="alphaLcPeriod"/>
            </a:pPr>
            <a:r>
              <a:rPr lang="en-US" dirty="0">
                <a:latin typeface="Arial Narrow Regular" charset="0"/>
                <a:ea typeface="Arial Narrow Regular" charset="0"/>
                <a:cs typeface="Arial Narrow Regular" charset="0"/>
              </a:rPr>
              <a:t>Ideally, a regular user shouldn’t even notice the design of a website anymore</a:t>
            </a:r>
          </a:p>
          <a:p>
            <a:pPr marL="914400" lvl="1" indent="-228600" rtl="0">
              <a:spcBef>
                <a:spcPts val="0"/>
              </a:spcBef>
              <a:buAutoNum type="alphaLcPeriod"/>
            </a:pPr>
            <a:r>
              <a:rPr lang="en-US" dirty="0">
                <a:latin typeface="Arial Narrow Regular" charset="0"/>
                <a:ea typeface="Arial Narrow Regular" charset="0"/>
                <a:cs typeface="Arial Narrow Regular" charset="0"/>
              </a:rPr>
              <a:t>The internet is mature enough that there is a certain expectation of design from sites that expect wide use</a:t>
            </a:r>
          </a:p>
          <a:p>
            <a:pPr marL="914400" lvl="1" indent="-228600" rtl="0">
              <a:spcBef>
                <a:spcPts val="0"/>
              </a:spcBef>
              <a:buAutoNum type="alphaLcPeriod"/>
            </a:pPr>
            <a:r>
              <a:rPr lang="en-US" dirty="0">
                <a:latin typeface="Arial Narrow Regular" charset="0"/>
                <a:ea typeface="Arial Narrow Regular" charset="0"/>
                <a:cs typeface="Arial Narrow Regular" charset="0"/>
              </a:rPr>
              <a:t>And, while an open data portal doesn’t need to worry about some elements of design as much as others, there are some important elements</a:t>
            </a:r>
          </a:p>
          <a:p>
            <a:pPr marL="457200" lvl="0" indent="-228600" rtl="0">
              <a:spcBef>
                <a:spcPts val="0"/>
              </a:spcBef>
              <a:buAutoNum type="arabicPeriod"/>
            </a:pPr>
            <a:r>
              <a:rPr lang="en-US" dirty="0">
                <a:latin typeface="Arial Narrow Regular" charset="0"/>
                <a:ea typeface="Arial Narrow Regular" charset="0"/>
                <a:cs typeface="Arial Narrow Regular" charset="0"/>
              </a:rPr>
              <a:t>An open data portal exists to disseminate information, so its design should reflect its purpose</a:t>
            </a:r>
          </a:p>
          <a:p>
            <a:pPr marL="914400" lvl="1" indent="-228600" rtl="0">
              <a:spcBef>
                <a:spcPts val="0"/>
              </a:spcBef>
              <a:buAutoNum type="alphaLcPeriod"/>
            </a:pPr>
            <a:r>
              <a:rPr lang="en-US" dirty="0">
                <a:latin typeface="Arial Narrow Regular" charset="0"/>
                <a:ea typeface="Arial Narrow Regular" charset="0"/>
                <a:cs typeface="Arial Narrow Regular" charset="0"/>
              </a:rPr>
              <a:t>It needs to be easy to read for potentially extended periods of time</a:t>
            </a:r>
          </a:p>
          <a:p>
            <a:pPr marL="914400" lvl="1" indent="-228600" rtl="0">
              <a:spcBef>
                <a:spcPts val="0"/>
              </a:spcBef>
              <a:buAutoNum type="alphaLcPeriod"/>
            </a:pPr>
            <a:r>
              <a:rPr lang="en-US" dirty="0">
                <a:latin typeface="Arial Narrow Regular" charset="0"/>
                <a:ea typeface="Arial Narrow Regular" charset="0"/>
                <a:cs typeface="Arial Narrow Regular" charset="0"/>
              </a:rPr>
              <a:t>Its style should remain clean, simple, and above all, consistent.  </a:t>
            </a:r>
          </a:p>
          <a:p>
            <a:pPr marL="914400" lvl="1" indent="-228600" rtl="0">
              <a:spcBef>
                <a:spcPts val="0"/>
              </a:spcBef>
              <a:buAutoNum type="alphaLcPeriod"/>
            </a:pPr>
            <a:r>
              <a:rPr lang="en-US" dirty="0">
                <a:latin typeface="Arial Narrow Regular" charset="0"/>
                <a:ea typeface="Arial Narrow Regular" charset="0"/>
                <a:cs typeface="Arial Narrow Regular" charset="0"/>
              </a:rPr>
              <a:t>Its design should </a:t>
            </a:r>
          </a:p>
          <a:p>
            <a:pPr marL="1371600" lvl="2" indent="-228600" rtl="0">
              <a:spcBef>
                <a:spcPts val="0"/>
              </a:spcBef>
              <a:buAutoNum type="romanLcPeriod"/>
            </a:pPr>
            <a:r>
              <a:rPr lang="en-US" dirty="0">
                <a:latin typeface="Arial Narrow Regular" charset="0"/>
                <a:ea typeface="Arial Narrow Regular" charset="0"/>
                <a:cs typeface="Arial Narrow Regular" charset="0"/>
              </a:rPr>
              <a:t>highlight all the items the designer feels are important to the use of the </a:t>
            </a:r>
            <a:r>
              <a:rPr lang="en-US" dirty="0" err="1">
                <a:latin typeface="Arial Narrow Regular" charset="0"/>
                <a:ea typeface="Arial Narrow Regular" charset="0"/>
                <a:cs typeface="Arial Narrow Regular" charset="0"/>
              </a:rPr>
              <a:t>odp</a:t>
            </a:r>
            <a:endParaRPr lang="en-US" dirty="0">
              <a:latin typeface="Arial Narrow Regular" charset="0"/>
              <a:ea typeface="Arial Narrow Regular" charset="0"/>
              <a:cs typeface="Arial Narrow Regular" charset="0"/>
            </a:endParaRPr>
          </a:p>
          <a:p>
            <a:pPr marL="1371600" lvl="2" indent="-228600" rtl="0">
              <a:spcBef>
                <a:spcPts val="0"/>
              </a:spcBef>
              <a:buAutoNum type="romanLcPeriod"/>
            </a:pPr>
            <a:r>
              <a:rPr lang="en-US" dirty="0">
                <a:latin typeface="Arial Narrow Regular" charset="0"/>
                <a:ea typeface="Arial Narrow Regular" charset="0"/>
                <a:cs typeface="Arial Narrow Regular" charset="0"/>
              </a:rPr>
              <a:t>give the user an idea of the exact kind of data they are going to see, before they click on it</a:t>
            </a:r>
          </a:p>
          <a:p>
            <a:pPr marL="1371600" lvl="2" indent="-228600" rtl="0">
              <a:spcBef>
                <a:spcPts val="0"/>
              </a:spcBef>
              <a:buAutoNum type="romanLcPeriod"/>
            </a:pPr>
            <a:r>
              <a:rPr lang="en-US" dirty="0">
                <a:latin typeface="Arial Narrow Regular" charset="0"/>
                <a:ea typeface="Arial Narrow Regular" charset="0"/>
                <a:cs typeface="Arial Narrow Regular" charset="0"/>
              </a:rPr>
              <a:t>help the user make the best use of the statistical tools given to them</a:t>
            </a:r>
          </a:p>
          <a:p>
            <a:pPr lvl="0" rtl="0">
              <a:spcBef>
                <a:spcPts val="0"/>
              </a:spcBef>
              <a:buNone/>
            </a:pPr>
            <a:endParaRPr dirty="0">
              <a:latin typeface="Arial Narrow Regular" charset="0"/>
              <a:ea typeface="Arial Narrow Regular" charset="0"/>
              <a:cs typeface="Arial Narrow Regular" charset="0"/>
            </a:endParaRPr>
          </a:p>
          <a:p>
            <a:pPr lvl="0">
              <a:spcBef>
                <a:spcPts val="0"/>
              </a:spcBef>
              <a:buNone/>
            </a:pPr>
            <a:endParaRPr dirty="0">
              <a:latin typeface="Arial Narrow Regular" charset="0"/>
              <a:ea typeface="Arial Narrow Regular" charset="0"/>
              <a:cs typeface="Arial Narrow Regular" charset="0"/>
            </a:endParaRPr>
          </a:p>
        </p:txBody>
      </p:sp>
      <p:sp>
        <p:nvSpPr>
          <p:cNvPr id="159" name="Shape 15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15</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229828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R="0" lvl="0" algn="l" rtl="0">
              <a:lnSpc>
                <a:spcPct val="100000"/>
              </a:lnSpc>
              <a:spcBef>
                <a:spcPts val="0"/>
              </a:spcBef>
              <a:spcAft>
                <a:spcPts val="0"/>
              </a:spcAft>
              <a:buNone/>
            </a:pPr>
            <a:r>
              <a:rPr lang="en-US" dirty="0">
                <a:latin typeface="Arial Narrow Regular" charset="0"/>
                <a:ea typeface="Arial Narrow Regular" charset="0"/>
                <a:cs typeface="Arial Narrow Regular" charset="0"/>
              </a:rPr>
              <a:t>Your ODP should be easy to read</a:t>
            </a:r>
          </a:p>
          <a:p>
            <a:pPr marL="457200" marR="0" lvl="0" indent="-228600" algn="l" rtl="0">
              <a:lnSpc>
                <a:spcPct val="100000"/>
              </a:lnSpc>
              <a:spcBef>
                <a:spcPts val="0"/>
              </a:spcBef>
              <a:spcAft>
                <a:spcPts val="0"/>
              </a:spcAft>
              <a:buAutoNum type="arabicPeriod"/>
            </a:pPr>
            <a:r>
              <a:rPr lang="en-US" dirty="0">
                <a:latin typeface="Arial Narrow Regular" charset="0"/>
                <a:ea typeface="Arial Narrow Regular" charset="0"/>
                <a:cs typeface="Arial Narrow Regular" charset="0"/>
              </a:rPr>
              <a:t>Your text should be very different in color from the background to ensure that everyone can can read from your page easily</a:t>
            </a:r>
          </a:p>
          <a:p>
            <a:pPr marL="914400" marR="0" lvl="1" indent="-228600" algn="l" rtl="0">
              <a:lnSpc>
                <a:spcPct val="100000"/>
              </a:lnSpc>
              <a:spcBef>
                <a:spcPts val="0"/>
              </a:spcBef>
              <a:spcAft>
                <a:spcPts val="0"/>
              </a:spcAft>
              <a:buAutoNum type="alphaLcPeriod"/>
            </a:pPr>
            <a:r>
              <a:rPr lang="en-US" dirty="0">
                <a:latin typeface="Arial Narrow Regular" charset="0"/>
                <a:ea typeface="Arial Narrow Regular" charset="0"/>
                <a:cs typeface="Arial Narrow Regular" charset="0"/>
              </a:rPr>
              <a:t>good pairs are</a:t>
            </a:r>
          </a:p>
          <a:p>
            <a:pPr marL="1371600" marR="0" lvl="2" indent="-228600" algn="l" rtl="0">
              <a:lnSpc>
                <a:spcPct val="100000"/>
              </a:lnSpc>
              <a:spcBef>
                <a:spcPts val="0"/>
              </a:spcBef>
              <a:spcAft>
                <a:spcPts val="0"/>
              </a:spcAft>
              <a:buAutoNum type="romanLcPeriod"/>
            </a:pPr>
            <a:r>
              <a:rPr lang="en-US" dirty="0">
                <a:latin typeface="Arial Narrow Regular" charset="0"/>
                <a:ea typeface="Arial Narrow Regular" charset="0"/>
                <a:cs typeface="Arial Narrow Regular" charset="0"/>
              </a:rPr>
              <a:t>black and white</a:t>
            </a:r>
          </a:p>
          <a:p>
            <a:pPr marL="1371600" marR="0" lvl="2" indent="-228600" algn="l" rtl="0">
              <a:lnSpc>
                <a:spcPct val="100000"/>
              </a:lnSpc>
              <a:spcBef>
                <a:spcPts val="0"/>
              </a:spcBef>
              <a:spcAft>
                <a:spcPts val="0"/>
              </a:spcAft>
              <a:buAutoNum type="romanLcPeriod"/>
            </a:pPr>
            <a:r>
              <a:rPr lang="en-US" dirty="0">
                <a:latin typeface="Arial Narrow Regular" charset="0"/>
                <a:ea typeface="Arial Narrow Regular" charset="0"/>
                <a:cs typeface="Arial Narrow Regular" charset="0"/>
              </a:rPr>
              <a:t>black and light grey</a:t>
            </a:r>
          </a:p>
          <a:p>
            <a:pPr marL="1371600" marR="0" lvl="2" indent="-228600" algn="l" rtl="0">
              <a:lnSpc>
                <a:spcPct val="100000"/>
              </a:lnSpc>
              <a:spcBef>
                <a:spcPts val="0"/>
              </a:spcBef>
              <a:spcAft>
                <a:spcPts val="0"/>
              </a:spcAft>
              <a:buAutoNum type="romanLcPeriod"/>
            </a:pPr>
            <a:r>
              <a:rPr lang="en-US" dirty="0">
                <a:latin typeface="Arial Narrow Regular" charset="0"/>
                <a:ea typeface="Arial Narrow Regular" charset="0"/>
                <a:cs typeface="Arial Narrow Regular" charset="0"/>
              </a:rPr>
              <a:t>vibrant complementary pairs like</a:t>
            </a:r>
          </a:p>
          <a:p>
            <a:pPr marL="1828800" marR="0" lvl="3" indent="-228600" algn="l" rtl="0">
              <a:lnSpc>
                <a:spcPct val="100000"/>
              </a:lnSpc>
              <a:spcBef>
                <a:spcPts val="0"/>
              </a:spcBef>
              <a:spcAft>
                <a:spcPts val="0"/>
              </a:spcAft>
              <a:buAutoNum type="arabicPeriod"/>
            </a:pPr>
            <a:r>
              <a:rPr lang="en-US" dirty="0">
                <a:latin typeface="Arial Narrow Regular" charset="0"/>
                <a:ea typeface="Arial Narrow Regular" charset="0"/>
                <a:cs typeface="Arial Narrow Regular" charset="0"/>
              </a:rPr>
              <a:t>red and orange</a:t>
            </a:r>
          </a:p>
          <a:p>
            <a:pPr marL="1828800" marR="0" lvl="3" indent="-228600" algn="l" rtl="0">
              <a:lnSpc>
                <a:spcPct val="100000"/>
              </a:lnSpc>
              <a:spcBef>
                <a:spcPts val="0"/>
              </a:spcBef>
              <a:spcAft>
                <a:spcPts val="0"/>
              </a:spcAft>
              <a:buAutoNum type="arabicPeriod"/>
            </a:pPr>
            <a:r>
              <a:rPr lang="en-US" dirty="0">
                <a:latin typeface="Arial Narrow Regular" charset="0"/>
                <a:ea typeface="Arial Narrow Regular" charset="0"/>
                <a:cs typeface="Arial Narrow Regular" charset="0"/>
              </a:rPr>
              <a:t>yellow and orange</a:t>
            </a:r>
          </a:p>
          <a:p>
            <a:pPr marL="1828800" marR="0" lvl="3" indent="-228600" algn="l" rtl="0">
              <a:lnSpc>
                <a:spcPct val="100000"/>
              </a:lnSpc>
              <a:spcBef>
                <a:spcPts val="0"/>
              </a:spcBef>
              <a:spcAft>
                <a:spcPts val="0"/>
              </a:spcAft>
              <a:buAutoNum type="arabicPeriod"/>
            </a:pPr>
            <a:r>
              <a:rPr lang="en-US" dirty="0">
                <a:latin typeface="Arial Narrow Regular" charset="0"/>
                <a:ea typeface="Arial Narrow Regular" charset="0"/>
                <a:cs typeface="Arial Narrow Regular" charset="0"/>
              </a:rPr>
              <a:t>blue and yellow</a:t>
            </a:r>
          </a:p>
          <a:p>
            <a:pPr marR="0" lvl="0" algn="l" rtl="0">
              <a:lnSpc>
                <a:spcPct val="100000"/>
              </a:lnSpc>
              <a:spcBef>
                <a:spcPts val="0"/>
              </a:spcBef>
              <a:spcAft>
                <a:spcPts val="0"/>
              </a:spcAft>
              <a:buNone/>
            </a:pPr>
            <a:endParaRPr dirty="0">
              <a:latin typeface="Arial Narrow Regular" charset="0"/>
              <a:ea typeface="Arial Narrow Regular" charset="0"/>
              <a:cs typeface="Arial Narrow Regular" charset="0"/>
            </a:endParaRPr>
          </a:p>
          <a:p>
            <a:pPr marL="457200" marR="0" lvl="0" indent="-228600" algn="l" rtl="0">
              <a:lnSpc>
                <a:spcPct val="100000"/>
              </a:lnSpc>
              <a:spcBef>
                <a:spcPts val="0"/>
              </a:spcBef>
              <a:spcAft>
                <a:spcPts val="0"/>
              </a:spcAft>
              <a:buAutoNum type="arabicPeriod"/>
            </a:pPr>
            <a:r>
              <a:rPr lang="en-US" dirty="0">
                <a:latin typeface="Arial Narrow Regular" charset="0"/>
                <a:ea typeface="Arial Narrow Regular" charset="0"/>
                <a:cs typeface="Arial Narrow Regular" charset="0"/>
              </a:rPr>
              <a:t>Your text should be in a neat and legible font, preferably sans-serif</a:t>
            </a:r>
          </a:p>
          <a:p>
            <a:pPr marL="914400" marR="0" lvl="1" indent="-228600" algn="l" rtl="0">
              <a:lnSpc>
                <a:spcPct val="100000"/>
              </a:lnSpc>
              <a:spcBef>
                <a:spcPts val="0"/>
              </a:spcBef>
              <a:spcAft>
                <a:spcPts val="0"/>
              </a:spcAft>
              <a:buAutoNum type="alphaLcPeriod"/>
            </a:pPr>
            <a:r>
              <a:rPr lang="en-US" dirty="0">
                <a:latin typeface="Arial Narrow Regular" charset="0"/>
                <a:ea typeface="Arial Narrow Regular" charset="0"/>
                <a:cs typeface="Arial Narrow Regular" charset="0"/>
              </a:rPr>
              <a:t>These two fonts are in the same size, but the top is clearly more readable</a:t>
            </a:r>
          </a:p>
        </p:txBody>
      </p:sp>
      <p:sp>
        <p:nvSpPr>
          <p:cNvPr id="166" name="Shape 16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16</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9104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A consistent design system can help the user to navigate the site by letting them simply get used to how things are laid out</a:t>
            </a:r>
          </a:p>
          <a:p>
            <a:pPr lvl="0">
              <a:spcBef>
                <a:spcPts val="0"/>
              </a:spcBef>
              <a:buNone/>
            </a:pPr>
            <a:r>
              <a:rPr lang="en-US" dirty="0">
                <a:latin typeface="Arial Narrow Regular" charset="0"/>
                <a:ea typeface="Arial Narrow Regular" charset="0"/>
                <a:cs typeface="Arial Narrow Regular" charset="0"/>
              </a:rPr>
              <a:t>Less is more when it comes to colors in an informational site like an ODP, too many flashy colors in the site’s regular design can be distracting, as well as limiting the choice of colors to use as highlights</a:t>
            </a:r>
          </a:p>
          <a:p>
            <a:pPr lvl="0">
              <a:spcBef>
                <a:spcPts val="0"/>
              </a:spcBef>
              <a:buNone/>
            </a:pPr>
            <a:r>
              <a:rPr lang="en-US" dirty="0">
                <a:latin typeface="Arial Narrow Regular" charset="0"/>
                <a:ea typeface="Arial Narrow Regular" charset="0"/>
                <a:cs typeface="Arial Narrow Regular" charset="0"/>
              </a:rPr>
              <a:t>The times when one does want to change up the layout are when new tools have been added to the site, but even then, one should change as little as possible </a:t>
            </a:r>
          </a:p>
          <a:p>
            <a:pPr lvl="0">
              <a:spcBef>
                <a:spcPts val="0"/>
              </a:spcBef>
              <a:buNone/>
            </a:pPr>
            <a:r>
              <a:rPr lang="en-US" dirty="0">
                <a:latin typeface="Arial Narrow Regular" charset="0"/>
                <a:ea typeface="Arial Narrow Regular" charset="0"/>
                <a:cs typeface="Arial Narrow Regular" charset="0"/>
              </a:rPr>
              <a:t>	Just don’t change up things like the background, for instance, if the addition is just a popup window or a toolbar</a:t>
            </a:r>
          </a:p>
        </p:txBody>
      </p:sp>
      <p:sp>
        <p:nvSpPr>
          <p:cNvPr id="173" name="Shape 17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17</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375631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The site’s design should draw the user’s eye towards the tools they need to navigate the site</a:t>
            </a:r>
          </a:p>
          <a:p>
            <a:pPr lvl="0">
              <a:spcBef>
                <a:spcPts val="0"/>
              </a:spcBef>
              <a:buNone/>
            </a:pPr>
            <a:r>
              <a:rPr lang="en-US" dirty="0">
                <a:latin typeface="Arial Narrow Regular" charset="0"/>
                <a:ea typeface="Arial Narrow Regular" charset="0"/>
                <a:cs typeface="Arial Narrow Regular" charset="0"/>
              </a:rPr>
              <a:t>Ideally, the user should see everything they will need as soon as they open the page</a:t>
            </a:r>
          </a:p>
          <a:p>
            <a:pPr lvl="0">
              <a:spcBef>
                <a:spcPts val="0"/>
              </a:spcBef>
              <a:buNone/>
            </a:pPr>
            <a:r>
              <a:rPr lang="en-US" dirty="0">
                <a:latin typeface="Arial Narrow Regular" charset="0"/>
                <a:ea typeface="Arial Narrow Regular" charset="0"/>
                <a:cs typeface="Arial Narrow Regular" charset="0"/>
              </a:rPr>
              <a:t>	see the following example</a:t>
            </a:r>
          </a:p>
        </p:txBody>
      </p:sp>
      <p:sp>
        <p:nvSpPr>
          <p:cNvPr id="180" name="Shape 18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18</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792484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This is the San Francisco ODP’s main page, as you can see, all of the primary functions are visible immediately</a:t>
            </a:r>
          </a:p>
          <a:p>
            <a:pPr lvl="0" rtl="0">
              <a:spcBef>
                <a:spcPts val="0"/>
              </a:spcBef>
              <a:buNone/>
            </a:pPr>
            <a:r>
              <a:rPr lang="en-US" dirty="0">
                <a:latin typeface="Arial Narrow Regular" charset="0"/>
                <a:ea typeface="Arial Narrow Regular" charset="0"/>
                <a:cs typeface="Arial Narrow Regular" charset="0"/>
              </a:rPr>
              <a:t>	The search bar, all of the genres of data one can browse by, and a link to another way to browse</a:t>
            </a:r>
          </a:p>
        </p:txBody>
      </p:sp>
      <p:sp>
        <p:nvSpPr>
          <p:cNvPr id="187" name="Shape 18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atin typeface="Arial Narrow Regular" charset="0"/>
                <a:ea typeface="Arial Narrow Regular" charset="0"/>
                <a:cs typeface="Arial Narrow Regular" charset="0"/>
              </a:rPr>
              <a:t>19</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38849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53" name="Shape 5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2067977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The design of the site should allow a user to get some basic information about the data they’re looking at before they even click on it</a:t>
            </a:r>
          </a:p>
          <a:p>
            <a:pPr lvl="0">
              <a:spcBef>
                <a:spcPts val="0"/>
              </a:spcBef>
              <a:buNone/>
            </a:pPr>
            <a:r>
              <a:rPr lang="en-US" dirty="0">
                <a:latin typeface="Arial Narrow Regular" charset="0"/>
                <a:ea typeface="Arial Narrow Regular" charset="0"/>
                <a:cs typeface="Arial Narrow Regular" charset="0"/>
              </a:rPr>
              <a:t>	A user should be able to, at a glance, determine if a link is what they want</a:t>
            </a:r>
          </a:p>
          <a:p>
            <a:pPr lvl="0">
              <a:spcBef>
                <a:spcPts val="0"/>
              </a:spcBef>
              <a:buNone/>
            </a:pPr>
            <a:r>
              <a:rPr lang="en-US" dirty="0">
                <a:latin typeface="Arial Narrow Regular" charset="0"/>
                <a:ea typeface="Arial Narrow Regular" charset="0"/>
                <a:cs typeface="Arial Narrow Regular" charset="0"/>
              </a:rPr>
              <a:t>This is an example from Chicago’s ODP, which has several kinds of data to choose from, each with its own color and picture, seen beside every link</a:t>
            </a:r>
          </a:p>
        </p:txBody>
      </p:sp>
      <p:sp>
        <p:nvSpPr>
          <p:cNvPr id="196" name="Shape 19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20</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832088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In order to maximize use and utility of the site, it should not presume an in-depth knowledge of statistics, once a user has selected a data set to work with, the design should help the user to determine the use of the tools presented to the user</a:t>
            </a:r>
          </a:p>
          <a:p>
            <a:pPr lvl="0">
              <a:spcBef>
                <a:spcPts val="0"/>
              </a:spcBef>
              <a:buNone/>
            </a:pPr>
            <a:r>
              <a:rPr lang="en-US" dirty="0">
                <a:latin typeface="Arial Narrow Regular" charset="0"/>
                <a:ea typeface="Arial Narrow Regular" charset="0"/>
                <a:cs typeface="Arial Narrow Regular" charset="0"/>
              </a:rPr>
              <a:t>The sites design should use graphics, colors, and labeling to differentiate the tools it presents to the user</a:t>
            </a:r>
          </a:p>
          <a:p>
            <a:pPr lvl="0">
              <a:spcBef>
                <a:spcPts val="0"/>
              </a:spcBef>
              <a:buNone/>
            </a:pPr>
            <a:r>
              <a:rPr lang="en-US" dirty="0">
                <a:latin typeface="Arial Narrow Regular" charset="0"/>
                <a:ea typeface="Arial Narrow Regular" charset="0"/>
                <a:cs typeface="Arial Narrow Regular" charset="0"/>
              </a:rPr>
              <a:t>	graphics are the most important tool of the designer to inform the user, because people are excellent at processing images</a:t>
            </a:r>
          </a:p>
          <a:p>
            <a:pPr lvl="0">
              <a:spcBef>
                <a:spcPts val="0"/>
              </a:spcBef>
              <a:buNone/>
            </a:pPr>
            <a:r>
              <a:rPr lang="en-US" dirty="0">
                <a:latin typeface="Arial Narrow Regular" charset="0"/>
                <a:ea typeface="Arial Narrow Regular" charset="0"/>
                <a:cs typeface="Arial Narrow Regular" charset="0"/>
              </a:rPr>
              <a:t>	colors are best used with graphics to help a user either just differentiate similar graphics, or even help to remember the layout of the site across multiple visits</a:t>
            </a:r>
          </a:p>
          <a:p>
            <a:pPr lvl="0">
              <a:spcBef>
                <a:spcPts val="0"/>
              </a:spcBef>
              <a:buNone/>
            </a:pPr>
            <a:r>
              <a:rPr lang="en-US" dirty="0">
                <a:latin typeface="Arial Narrow Regular" charset="0"/>
                <a:ea typeface="Arial Narrow Regular" charset="0"/>
                <a:cs typeface="Arial Narrow Regular" charset="0"/>
              </a:rPr>
              <a:t>	labels can be an important tool to help the user deal with the more esoteric tools presented to them, and if the designer can include them without overcrowding the page, then they should, but over-labeling can</a:t>
            </a:r>
          </a:p>
          <a:p>
            <a:pPr lvl="0">
              <a:spcBef>
                <a:spcPts val="0"/>
              </a:spcBef>
              <a:buNone/>
            </a:pPr>
            <a:r>
              <a:rPr lang="en-US" dirty="0">
                <a:latin typeface="Arial Narrow Regular" charset="0"/>
                <a:ea typeface="Arial Narrow Regular" charset="0"/>
                <a:cs typeface="Arial Narrow Regular" charset="0"/>
              </a:rPr>
              <a:t>		actually cause the page to be more difficult to make sense of</a:t>
            </a:r>
          </a:p>
          <a:p>
            <a:pPr lvl="0">
              <a:spcBef>
                <a:spcPts val="0"/>
              </a:spcBef>
              <a:buNone/>
            </a:pPr>
            <a:endParaRPr dirty="0">
              <a:latin typeface="Arial Narrow Regular" charset="0"/>
              <a:ea typeface="Arial Narrow Regular" charset="0"/>
              <a:cs typeface="Arial Narrow Regular" charset="0"/>
            </a:endParaRPr>
          </a:p>
        </p:txBody>
      </p:sp>
      <p:sp>
        <p:nvSpPr>
          <p:cNvPr id="205" name="Shape 20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21</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294435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14" name="Shape 21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22</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561230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21" name="Shape 22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23</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642906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28" name="Shape 22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24</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2138060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36" name="Shape 23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25</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544370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45" name="Shape 24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26</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947984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53" name="Shape 25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27</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601054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61" name="Shape 26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28</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51737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69" name="Shape 26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29</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19428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latin typeface="Arial Narrow Regular" charset="0"/>
              <a:ea typeface="Arial Narrow Regular" charset="0"/>
              <a:cs typeface="Arial Narrow Regular" charset="0"/>
            </a:endParaRPr>
          </a:p>
        </p:txBody>
      </p:sp>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4633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77" name="Shape 27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30</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943661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85" name="Shape 28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31</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748521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93" name="Shape 29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32</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233246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302" name="Shape 30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33</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813920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310" name="Shape 31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34</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886494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318" name="Shape 31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35</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78762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326" name="Shape 32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36</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9102512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336" name="Shape 33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37</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2066993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345" name="Shape 34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38</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12998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355" name="Shape 35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39</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79190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66" name="Shape 6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2115558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A big key to having an open data portal is </a:t>
            </a:r>
            <a:r>
              <a:rPr lang="en-US" dirty="0" err="1">
                <a:latin typeface="Arial Narrow Regular" charset="0"/>
                <a:ea typeface="Arial Narrow Regular" charset="0"/>
                <a:cs typeface="Arial Narrow Regular" charset="0"/>
              </a:rPr>
              <a:t>accessability</a:t>
            </a:r>
            <a:r>
              <a:rPr lang="en-US" dirty="0">
                <a:latin typeface="Arial Narrow Regular" charset="0"/>
                <a:ea typeface="Arial Narrow Regular" charset="0"/>
                <a:cs typeface="Arial Narrow Regular" charset="0"/>
              </a:rPr>
              <a:t>. Three questions to be asking yourself while critiquing the </a:t>
            </a:r>
            <a:r>
              <a:rPr lang="en-US" dirty="0" err="1">
                <a:latin typeface="Arial Narrow Regular" charset="0"/>
                <a:ea typeface="Arial Narrow Regular" charset="0"/>
                <a:cs typeface="Arial Narrow Regular" charset="0"/>
              </a:rPr>
              <a:t>accessability</a:t>
            </a:r>
            <a:r>
              <a:rPr lang="en-US" dirty="0">
                <a:latin typeface="Arial Narrow Regular" charset="0"/>
                <a:ea typeface="Arial Narrow Regular" charset="0"/>
                <a:cs typeface="Arial Narrow Regular" charset="0"/>
              </a:rPr>
              <a:t> of your open data portal is, “can I get this data”, much like grocery shopping, where the amount of food you can purchase is dependent upon a lot of things, such as time, location, transportation and even shopping cart size, you must ask is the data actually available to the user with minimal to no restrictions. Next, what data can I get? Is too much available, not enough available, is it of any interest? And finally is this data any usable? Kind of like the </a:t>
            </a:r>
            <a:r>
              <a:rPr lang="en-US" dirty="0" err="1">
                <a:latin typeface="Arial Narrow Regular" charset="0"/>
                <a:ea typeface="Arial Narrow Regular" charset="0"/>
                <a:cs typeface="Arial Narrow Regular" charset="0"/>
              </a:rPr>
              <a:t>disapointment</a:t>
            </a:r>
            <a:r>
              <a:rPr lang="en-US" dirty="0">
                <a:latin typeface="Arial Narrow Regular" charset="0"/>
                <a:ea typeface="Arial Narrow Regular" charset="0"/>
                <a:cs typeface="Arial Narrow Regular" charset="0"/>
              </a:rPr>
              <a:t> of going to a produce aisle and finding everything limp and brown, is this data something a user would actually want to use? </a:t>
            </a:r>
          </a:p>
          <a:p>
            <a:pPr lvl="0">
              <a:spcBef>
                <a:spcPts val="0"/>
              </a:spcBef>
              <a:buNone/>
            </a:pPr>
            <a:endParaRPr dirty="0">
              <a:solidFill>
                <a:srgbClr val="FF0000"/>
              </a:solidFill>
              <a:latin typeface="Arial Narrow Regular" charset="0"/>
              <a:ea typeface="Arial Narrow Regular" charset="0"/>
              <a:cs typeface="Arial Narrow Regular" charset="0"/>
            </a:endParaRPr>
          </a:p>
          <a:p>
            <a:pPr lvl="0">
              <a:spcBef>
                <a:spcPts val="0"/>
              </a:spcBef>
              <a:buNone/>
            </a:pPr>
            <a:r>
              <a:rPr lang="en-US" dirty="0">
                <a:solidFill>
                  <a:srgbClr val="FF0000"/>
                </a:solidFill>
                <a:latin typeface="Arial Narrow Regular" charset="0"/>
                <a:ea typeface="Arial Narrow Regular" charset="0"/>
                <a:cs typeface="Arial Narrow Regular" charset="0"/>
              </a:rPr>
              <a:t>add link to datasets</a:t>
            </a:r>
          </a:p>
          <a:p>
            <a:pPr lvl="0">
              <a:spcBef>
                <a:spcPts val="0"/>
              </a:spcBef>
              <a:buNone/>
            </a:pPr>
            <a:endParaRPr dirty="0">
              <a:solidFill>
                <a:srgbClr val="FF0000"/>
              </a:solidFill>
              <a:latin typeface="Arial Narrow Regular" charset="0"/>
              <a:ea typeface="Arial Narrow Regular" charset="0"/>
              <a:cs typeface="Arial Narrow Regular" charset="0"/>
            </a:endParaRPr>
          </a:p>
        </p:txBody>
      </p:sp>
      <p:sp>
        <p:nvSpPr>
          <p:cNvPr id="362" name="Shape 36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40</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665881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So, the first thing can I get this data? Are there restrictions? Can I only download so much data at a time? What licenses must I agree to? Well, some good news, in having an open data portal, like yours, with no licensing restrictions, or major restrictions you do in fact pass these requirements. </a:t>
            </a:r>
          </a:p>
        </p:txBody>
      </p:sp>
      <p:sp>
        <p:nvSpPr>
          <p:cNvPr id="372" name="Shape 372"/>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41</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728686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latin typeface="Arial Narrow Regular" charset="0"/>
                <a:ea typeface="Arial Narrow Regular" charset="0"/>
                <a:cs typeface="Arial Narrow Regular" charset="0"/>
              </a:rPr>
              <a:t>To continue with Availability, just because the data is restriction free, does not mean it is available. I may know that I can hop on a bus and get to my destination, but if none of the busses are labeled with which route they are going, there is no way I will reach my destination. This is where you need to keep labels clear, properly list years and continually provide all the data you have. We have already discussed more in depth navigation and getting to your data set. But this should be brought up again in this context to discuss the content of your labels. </a:t>
            </a:r>
          </a:p>
        </p:txBody>
      </p:sp>
      <p:sp>
        <p:nvSpPr>
          <p:cNvPr id="379" name="Shape 37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atin typeface="Arial Narrow Regular" charset="0"/>
                <a:ea typeface="Arial Narrow Regular" charset="0"/>
                <a:cs typeface="Arial Narrow Regular" charset="0"/>
              </a:rPr>
              <a:t>42</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726955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Here, we have a sample of the san </a:t>
            </a:r>
            <a:r>
              <a:rPr lang="en-US" dirty="0" err="1">
                <a:latin typeface="Arial Narrow Regular" charset="0"/>
                <a:ea typeface="Arial Narrow Regular" charset="0"/>
                <a:cs typeface="Arial Narrow Regular" charset="0"/>
              </a:rPr>
              <a:t>francisco</a:t>
            </a:r>
            <a:r>
              <a:rPr lang="en-US" dirty="0">
                <a:latin typeface="Arial Narrow Regular" charset="0"/>
                <a:ea typeface="Arial Narrow Regular" charset="0"/>
                <a:cs typeface="Arial Narrow Regular" charset="0"/>
              </a:rPr>
              <a:t> search page vs the </a:t>
            </a:r>
            <a:r>
              <a:rPr lang="en-US" dirty="0" err="1">
                <a:latin typeface="Arial Narrow Regular" charset="0"/>
                <a:ea typeface="Arial Narrow Regular" charset="0"/>
                <a:cs typeface="Arial Narrow Regular" charset="0"/>
              </a:rPr>
              <a:t>arlington</a:t>
            </a:r>
            <a:r>
              <a:rPr lang="en-US" dirty="0">
                <a:latin typeface="Arial Narrow Regular" charset="0"/>
                <a:ea typeface="Arial Narrow Regular" charset="0"/>
                <a:cs typeface="Arial Narrow Regular" charset="0"/>
              </a:rPr>
              <a:t> county. Looking at the san </a:t>
            </a:r>
            <a:r>
              <a:rPr lang="en-US" dirty="0" err="1">
                <a:latin typeface="Arial Narrow Regular" charset="0"/>
                <a:ea typeface="Arial Narrow Regular" charset="0"/>
                <a:cs typeface="Arial Narrow Regular" charset="0"/>
              </a:rPr>
              <a:t>francisco</a:t>
            </a:r>
            <a:r>
              <a:rPr lang="en-US" dirty="0">
                <a:latin typeface="Arial Narrow Regular" charset="0"/>
                <a:ea typeface="Arial Narrow Regular" charset="0"/>
                <a:cs typeface="Arial Narrow Regular" charset="0"/>
              </a:rPr>
              <a:t> open data, it is clear in the title what the data set is of and when it is coming from. The blurb at the bottom is an addition but is nice to inform the user more details of the dataset. Looking at the </a:t>
            </a:r>
            <a:r>
              <a:rPr lang="en-US" dirty="0" err="1">
                <a:latin typeface="Arial Narrow Regular" charset="0"/>
                <a:ea typeface="Arial Narrow Regular" charset="0"/>
                <a:cs typeface="Arial Narrow Regular" charset="0"/>
              </a:rPr>
              <a:t>arlington</a:t>
            </a:r>
            <a:r>
              <a:rPr lang="en-US" dirty="0">
                <a:latin typeface="Arial Narrow Regular" charset="0"/>
                <a:ea typeface="Arial Narrow Regular" charset="0"/>
                <a:cs typeface="Arial Narrow Regular" charset="0"/>
              </a:rPr>
              <a:t> county, while there are simple titles, it is not clear exactly what the “site plan” is or the context of “improvement </a:t>
            </a:r>
            <a:r>
              <a:rPr lang="en-US" dirty="0" err="1">
                <a:latin typeface="Arial Narrow Regular" charset="0"/>
                <a:ea typeface="Arial Narrow Regular" charset="0"/>
                <a:cs typeface="Arial Narrow Regular" charset="0"/>
              </a:rPr>
              <a:t>extererior</a:t>
            </a:r>
            <a:r>
              <a:rPr lang="en-US" dirty="0">
                <a:latin typeface="Arial Narrow Regular" charset="0"/>
                <a:ea typeface="Arial Narrow Regular" charset="0"/>
                <a:cs typeface="Arial Narrow Regular" charset="0"/>
              </a:rPr>
              <a:t>” There is also minimal information regarding the dates of the data. It is unclear until you go into the data what you are actually going to be looking at. This makes the user’s experience much longer and far more tedious. </a:t>
            </a:r>
          </a:p>
        </p:txBody>
      </p:sp>
      <p:sp>
        <p:nvSpPr>
          <p:cNvPr id="386" name="Shape 38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43</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903393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An important thing to note is that the dates are important to highlight and label properly because it changes how you can analyze the data. If the dataset includes data from multiple years, make sure to include the range of these years so that users can look at changes over time and create models. Otherwise it is hard one, to know what years you are looking at and two, how useful the dataset it at first glance. </a:t>
            </a:r>
          </a:p>
        </p:txBody>
      </p:sp>
      <p:sp>
        <p:nvSpPr>
          <p:cNvPr id="401" name="Shape 401"/>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44</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629758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Safety is a big issue in the new age of open data. This gets at the </a:t>
            </a:r>
            <a:r>
              <a:rPr lang="en-US" dirty="0" err="1">
                <a:latin typeface="Arial Narrow Regular" charset="0"/>
                <a:ea typeface="Arial Narrow Regular" charset="0"/>
                <a:cs typeface="Arial Narrow Regular" charset="0"/>
              </a:rPr>
              <a:t>quesiton</a:t>
            </a:r>
            <a:r>
              <a:rPr lang="en-US" dirty="0">
                <a:latin typeface="Arial Narrow Regular" charset="0"/>
                <a:ea typeface="Arial Narrow Regular" charset="0"/>
                <a:cs typeface="Arial Narrow Regular" charset="0"/>
              </a:rPr>
              <a:t> of what data can I get? While having enough data up and free for the public, it is important to not always include everything. A big thing to be careful of is PIIs (personally identifiable information). These should be avoided for the safety of individuals and legal purposes. While it is decided what is okay on a case to case basis, staying on the safe side is never a bad idea. </a:t>
            </a:r>
          </a:p>
        </p:txBody>
      </p:sp>
      <p:sp>
        <p:nvSpPr>
          <p:cNvPr id="409" name="Shape 40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45</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552050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In more detail, a PII is any amount of personal information which could link a data value to a particular individual. Basically, if you can look at the dataset and find out exactly who is being recorded, you have a PII.</a:t>
            </a:r>
          </a:p>
        </p:txBody>
      </p:sp>
      <p:sp>
        <p:nvSpPr>
          <p:cNvPr id="416" name="Shape 41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46</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968494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err="1">
                <a:latin typeface="Arial Narrow Regular" charset="0"/>
                <a:ea typeface="Arial Narrow Regular" charset="0"/>
                <a:cs typeface="Arial Narrow Regular" charset="0"/>
              </a:rPr>
              <a:t>FInally</a:t>
            </a:r>
            <a:r>
              <a:rPr lang="en-US" dirty="0">
                <a:latin typeface="Arial Narrow Regular" charset="0"/>
                <a:ea typeface="Arial Narrow Regular" charset="0"/>
                <a:cs typeface="Arial Narrow Regular" charset="0"/>
              </a:rPr>
              <a:t>, we have to ask, is this data usable? Website and dataset code should be available to help users understand where everything is coming from and to make their own changes to algorithms </a:t>
            </a:r>
          </a:p>
        </p:txBody>
      </p:sp>
      <p:sp>
        <p:nvSpPr>
          <p:cNvPr id="423" name="Shape 42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47</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354920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APIs are used by businesses and entrepreneurs to analyze the community to better meet the area's needs. And app developers can use APIs to create useful walkability apps or services apps. While you may have the API available, it is important to note, these APIs are useless unless the data has a basic tidy structure shown in the previous section. </a:t>
            </a:r>
          </a:p>
        </p:txBody>
      </p:sp>
      <p:sp>
        <p:nvSpPr>
          <p:cNvPr id="430" name="Shape 43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48</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581764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438" name="Shape 43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49</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00919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73" name="Shape 7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303772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445" name="Shape 44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50</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847438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454" name="Shape 45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51</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582486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463" name="Shape 46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52</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258645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474" name="Shape 47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53</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551260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2" name="Shape 4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483" name="Shape 4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54</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7945183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493" name="Shape 49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55</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415801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When providing users of the open data portal with pre-made data visualizations or the ability to create their own visualizations, there are two areas that need your careful consideration: appearance and access.</a:t>
            </a:r>
          </a:p>
        </p:txBody>
      </p:sp>
      <p:sp>
        <p:nvSpPr>
          <p:cNvPr id="500" name="Shape 50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56</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4636029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For the appearance aspect, you should be certain that all visualizations pre-made or created via the portal are clearly label throughout (axes, titles ,</a:t>
            </a:r>
            <a:r>
              <a:rPr lang="en-US" dirty="0" err="1">
                <a:latin typeface="Arial Narrow Regular" charset="0"/>
                <a:ea typeface="Arial Narrow Regular" charset="0"/>
                <a:cs typeface="Arial Narrow Regular" charset="0"/>
              </a:rPr>
              <a:t>etc</a:t>
            </a:r>
            <a:r>
              <a:rPr lang="en-US" dirty="0">
                <a:latin typeface="Arial Narrow Regular" charset="0"/>
                <a:ea typeface="Arial Narrow Regular" charset="0"/>
                <a:cs typeface="Arial Narrow Regular" charset="0"/>
              </a:rPr>
              <a:t>); remain true to the data and don’t mislead the viewer; avoid </a:t>
            </a:r>
            <a:r>
              <a:rPr lang="en-US" dirty="0" err="1">
                <a:latin typeface="Arial Narrow Regular" charset="0"/>
                <a:ea typeface="Arial Narrow Regular" charset="0"/>
                <a:cs typeface="Arial Narrow Regular" charset="0"/>
              </a:rPr>
              <a:t>unecessary</a:t>
            </a:r>
            <a:r>
              <a:rPr lang="en-US" dirty="0">
                <a:latin typeface="Arial Narrow Regular" charset="0"/>
                <a:ea typeface="Arial Narrow Regular" charset="0"/>
                <a:cs typeface="Arial Narrow Regular" charset="0"/>
              </a:rPr>
              <a:t> elements, also known as </a:t>
            </a:r>
            <a:r>
              <a:rPr lang="en-US" dirty="0" err="1">
                <a:latin typeface="Arial Narrow Regular" charset="0"/>
                <a:ea typeface="Arial Narrow Regular" charset="0"/>
                <a:cs typeface="Arial Narrow Regular" charset="0"/>
              </a:rPr>
              <a:t>chartjunk</a:t>
            </a:r>
            <a:r>
              <a:rPr lang="en-US" dirty="0">
                <a:latin typeface="Arial Narrow Regular" charset="0"/>
                <a:ea typeface="Arial Narrow Regular" charset="0"/>
                <a:cs typeface="Arial Narrow Regular" charset="0"/>
              </a:rPr>
              <a:t>, that crowd the view and obfuscate the information presented. A special bonus would be to ensure that all pre-made visualization contribute </a:t>
            </a:r>
            <a:r>
              <a:rPr lang="en-US" sz="1100" dirty="0">
                <a:highlight>
                  <a:srgbClr val="FFFFFF"/>
                </a:highlight>
                <a:latin typeface="Arial Narrow Regular" charset="0"/>
                <a:ea typeface="Arial Narrow Regular" charset="0"/>
                <a:cs typeface="Arial Narrow Regular" charset="0"/>
                <a:sym typeface="Arial"/>
              </a:rPr>
              <a:t>to the overall understanding and utility of the data source they show. A great visualization tells a story about the data.</a:t>
            </a:r>
          </a:p>
          <a:p>
            <a:pPr lvl="0">
              <a:spcBef>
                <a:spcPts val="0"/>
              </a:spcBef>
              <a:buNone/>
            </a:pPr>
            <a:endParaRPr dirty="0">
              <a:latin typeface="Arial Narrow Regular" charset="0"/>
              <a:ea typeface="Arial Narrow Regular" charset="0"/>
              <a:cs typeface="Arial Narrow Regular" charset="0"/>
            </a:endParaRPr>
          </a:p>
        </p:txBody>
      </p:sp>
      <p:sp>
        <p:nvSpPr>
          <p:cNvPr id="507" name="Shape 50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57</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704731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Left example: pretty good, but the viewer has to expend extra mental energy to determine what the axes are showing. </a:t>
            </a:r>
          </a:p>
          <a:p>
            <a:pPr lvl="0">
              <a:spcBef>
                <a:spcPts val="0"/>
              </a:spcBef>
              <a:buNone/>
            </a:pPr>
            <a:r>
              <a:rPr lang="en-US" dirty="0">
                <a:latin typeface="Arial Narrow Regular" charset="0"/>
                <a:ea typeface="Arial Narrow Regular" charset="0"/>
                <a:cs typeface="Arial Narrow Regular" charset="0"/>
              </a:rPr>
              <a:t>Right example: Clearly labeled x and y axes and legend.</a:t>
            </a:r>
          </a:p>
        </p:txBody>
      </p:sp>
      <p:sp>
        <p:nvSpPr>
          <p:cNvPr id="514" name="Shape 51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58</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0448475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Shape 5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Left: Misleading. Range of y-axis is only about 5% of the max value, making it look like employment has quintupled in a year!</a:t>
            </a:r>
          </a:p>
          <a:p>
            <a:pPr lvl="0">
              <a:spcBef>
                <a:spcPts val="0"/>
              </a:spcBef>
              <a:buNone/>
            </a:pPr>
            <a:r>
              <a:rPr lang="en-US" dirty="0">
                <a:latin typeface="Arial Narrow Regular" charset="0"/>
                <a:ea typeface="Arial Narrow Regular" charset="0"/>
                <a:cs typeface="Arial Narrow Regular" charset="0"/>
              </a:rPr>
              <a:t>Right: y-axis starts at zero, presenting the data much more truthfully. Made by downloading data! Yay AC! </a:t>
            </a:r>
          </a:p>
        </p:txBody>
      </p:sp>
      <p:sp>
        <p:nvSpPr>
          <p:cNvPr id="526" name="Shape 52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59</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778924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79" name="Shape 7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6</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941224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7" name="Shape 5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Left example: People are superfluous and misleading.  1 person corresponds to 259 people moving into AC, while 4 people correspond to 3,469 people moving into AC. But, the number of people from DC is actually 13 times as many as the number of people from PGC.  Numbers are also printed: just use the numbers or update the visual to have 1 cartoon person represent, say 250 real people.</a:t>
            </a:r>
          </a:p>
          <a:p>
            <a:pPr lvl="0">
              <a:spcBef>
                <a:spcPts val="0"/>
              </a:spcBef>
              <a:buNone/>
            </a:pPr>
            <a:r>
              <a:rPr lang="en-US" dirty="0">
                <a:latin typeface="Arial Narrow Regular" charset="0"/>
                <a:ea typeface="Arial Narrow Regular" charset="0"/>
                <a:cs typeface="Arial Narrow Regular" charset="0"/>
              </a:rPr>
              <a:t>Right example: </a:t>
            </a:r>
            <a:r>
              <a:rPr lang="en-US" dirty="0" err="1">
                <a:latin typeface="Arial Narrow Regular" charset="0"/>
                <a:ea typeface="Arial Narrow Regular" charset="0"/>
                <a:cs typeface="Arial Narrow Regular" charset="0"/>
              </a:rPr>
              <a:t>Overplotting</a:t>
            </a:r>
            <a:r>
              <a:rPr lang="en-US" dirty="0">
                <a:latin typeface="Arial Narrow Regular" charset="0"/>
                <a:ea typeface="Arial Narrow Regular" charset="0"/>
                <a:cs typeface="Arial Narrow Regular" charset="0"/>
              </a:rPr>
              <a:t> and </a:t>
            </a:r>
            <a:r>
              <a:rPr lang="en-US" dirty="0" err="1">
                <a:latin typeface="Arial Narrow Regular" charset="0"/>
                <a:ea typeface="Arial Narrow Regular" charset="0"/>
                <a:cs typeface="Arial Narrow Regular" charset="0"/>
              </a:rPr>
              <a:t>chark</a:t>
            </a:r>
            <a:r>
              <a:rPr lang="en-US" dirty="0">
                <a:latin typeface="Arial Narrow Regular" charset="0"/>
                <a:ea typeface="Arial Narrow Regular" charset="0"/>
                <a:cs typeface="Arial Narrow Regular" charset="0"/>
              </a:rPr>
              <a:t> junk avoided by grouping incidents in the same areas until you zoom in to street level, revealing the individual incidents as pins.</a:t>
            </a:r>
          </a:p>
        </p:txBody>
      </p:sp>
      <p:sp>
        <p:nvSpPr>
          <p:cNvPr id="538" name="Shape 53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60</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317087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9" name="Shape 5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The second aspect, visualization access, concerns the ability of the users of the ODP to create their own charts, maps, </a:t>
            </a:r>
            <a:r>
              <a:rPr lang="en-US" dirty="0" err="1">
                <a:latin typeface="Arial Narrow Regular" charset="0"/>
                <a:ea typeface="Arial Narrow Regular" charset="0"/>
                <a:cs typeface="Arial Narrow Regular" charset="0"/>
              </a:rPr>
              <a:t>etc</a:t>
            </a:r>
            <a:r>
              <a:rPr lang="en-US" dirty="0">
                <a:latin typeface="Arial Narrow Regular" charset="0"/>
                <a:ea typeface="Arial Narrow Regular" charset="0"/>
                <a:cs typeface="Arial Narrow Regular" charset="0"/>
              </a:rPr>
              <a:t> within the ODP. These tools should be quickly and easily accessible from the data view; the tools for creating visualizations should be clearly labeled and easy to navigate through. A special bonus would be to have the available visualizations be reactive to the data type. What I mean by that is that a scatterplot is an option for all numerical data, but not for all categorical data. </a:t>
            </a:r>
          </a:p>
        </p:txBody>
      </p:sp>
      <p:sp>
        <p:nvSpPr>
          <p:cNvPr id="550" name="Shape 550"/>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61</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3744320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6" name="Shape 5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Left example: The tools for visualization are hidden in the pivot table tab. Without clicking around, it’s not discoverable.</a:t>
            </a:r>
          </a:p>
          <a:p>
            <a:pPr lvl="0">
              <a:spcBef>
                <a:spcPts val="0"/>
              </a:spcBef>
              <a:buNone/>
            </a:pPr>
            <a:r>
              <a:rPr lang="en-US" dirty="0">
                <a:latin typeface="Arial Narrow Regular" charset="0"/>
                <a:ea typeface="Arial Narrow Regular" charset="0"/>
                <a:cs typeface="Arial Narrow Regular" charset="0"/>
              </a:rPr>
              <a:t>Right example: The visualization tab is easily seen on top of the data table you’re looking at. </a:t>
            </a:r>
          </a:p>
        </p:txBody>
      </p:sp>
      <p:sp>
        <p:nvSpPr>
          <p:cNvPr id="557" name="Shape 55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62</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745458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This example: On the left, you cannot view the data and the visualization at the same time, which makes it difficult to know how to manipulate the visualization to create the best story. ON the right, the fields section is difficult to understand and use to create a visualization.</a:t>
            </a:r>
          </a:p>
        </p:txBody>
      </p:sp>
      <p:sp>
        <p:nvSpPr>
          <p:cNvPr id="569" name="Shape 56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63</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2869964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Top: The options available for visualization are neat, clear, and easy to select. Drop down menu.</a:t>
            </a:r>
          </a:p>
          <a:p>
            <a:pPr lvl="0">
              <a:spcBef>
                <a:spcPts val="0"/>
              </a:spcBef>
              <a:buNone/>
            </a:pPr>
            <a:r>
              <a:rPr lang="en-US" dirty="0">
                <a:latin typeface="Arial Narrow Regular" charset="0"/>
                <a:ea typeface="Arial Narrow Regular" charset="0"/>
                <a:cs typeface="Arial Narrow Regular" charset="0"/>
              </a:rPr>
              <a:t>Bottom: The data being visualized is seen with the visualization which helps refine the visualization creation process. </a:t>
            </a:r>
          </a:p>
        </p:txBody>
      </p:sp>
      <p:sp>
        <p:nvSpPr>
          <p:cNvPr id="578" name="Shape 57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64</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093202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588" name="Shape 58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65</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727044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CHANGE FONT SIZE MILLI!!!!!!!!!!!!</a:t>
            </a:r>
          </a:p>
        </p:txBody>
      </p:sp>
      <p:sp>
        <p:nvSpPr>
          <p:cNvPr id="86" name="Shape 8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7</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788047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a:spcBef>
                <a:spcPts val="0"/>
              </a:spcBef>
              <a:buSzPct val="100000"/>
              <a:buFont typeface="Arial"/>
              <a:buChar char="●"/>
            </a:pPr>
            <a:r>
              <a:rPr lang="en-US" sz="1100" dirty="0">
                <a:latin typeface="Arial Narrow Regular" charset="0"/>
                <a:ea typeface="Arial Narrow Regular" charset="0"/>
                <a:cs typeface="Arial Narrow Regular" charset="0"/>
                <a:sym typeface="Arial"/>
              </a:rPr>
              <a:t>Nest folders and links by topics</a:t>
            </a:r>
          </a:p>
          <a:p>
            <a:pPr marL="914400" lvl="1" indent="-298450" rtl="0">
              <a:spcBef>
                <a:spcPts val="0"/>
              </a:spcBef>
              <a:buSzPct val="100000"/>
              <a:buFont typeface="Arial"/>
              <a:buChar char="○"/>
            </a:pPr>
            <a:r>
              <a:rPr lang="en-US" sz="1100" dirty="0">
                <a:latin typeface="Arial Narrow Regular" charset="0"/>
                <a:ea typeface="Arial Narrow Regular" charset="0"/>
                <a:cs typeface="Arial Narrow Regular" charset="0"/>
                <a:sym typeface="Arial"/>
              </a:rPr>
              <a:t>Site hierarchy need to be clear and minimize the user’s steps to navigate to a particular page</a:t>
            </a:r>
          </a:p>
          <a:p>
            <a:pPr lvl="0" rtl="0">
              <a:spcBef>
                <a:spcPts val="0"/>
              </a:spcBef>
              <a:buNone/>
            </a:pPr>
            <a:r>
              <a:rPr lang="en-US" sz="1100" dirty="0">
                <a:latin typeface="Arial Narrow Regular" charset="0"/>
                <a:ea typeface="Arial Narrow Regular" charset="0"/>
                <a:cs typeface="Arial Narrow Regular" charset="0"/>
                <a:sym typeface="Arial"/>
              </a:rPr>
              <a:t>THROW THEM A BONE: say something about how they might have been making a place holder to put something else in the folder </a:t>
            </a:r>
          </a:p>
          <a:p>
            <a:pPr lvl="0">
              <a:spcBef>
                <a:spcPts val="0"/>
              </a:spcBef>
              <a:buNone/>
            </a:pPr>
            <a:endParaRPr sz="1100" dirty="0">
              <a:latin typeface="Arial Narrow Regular" charset="0"/>
              <a:ea typeface="Arial Narrow Regular" charset="0"/>
              <a:cs typeface="Arial Narrow Regular" charset="0"/>
              <a:sym typeface="Arial"/>
            </a:endParaRPr>
          </a:p>
        </p:txBody>
      </p:sp>
      <p:sp>
        <p:nvSpPr>
          <p:cNvPr id="93" name="Shape 9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8</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18673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rPr>
              <a:t>BLOW UP THE LIST include link even if is from Arlington</a:t>
            </a:r>
          </a:p>
        </p:txBody>
      </p:sp>
      <p:sp>
        <p:nvSpPr>
          <p:cNvPr id="104" name="Shape 10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atin typeface="Arial Narrow Regular" charset="0"/>
                <a:ea typeface="Arial Narrow Regular" charset="0"/>
                <a:cs typeface="Arial Narrow Regular" charset="0"/>
              </a:rPr>
              <a:t>9</a:t>
            </a:fld>
            <a:endParaRPr lang="en-US" dirty="0">
              <a:latin typeface="Arial Narrow Regular" charset="0"/>
              <a:ea typeface="Arial Narrow Regular" charset="0"/>
              <a:cs typeface="Arial Narrow Regular" charset="0"/>
            </a:endParaRPr>
          </a:p>
        </p:txBody>
      </p:sp>
    </p:spTree>
    <p:extLst>
      <p:ext uri="{BB962C8B-B14F-4D97-AF65-F5344CB8AC3E}">
        <p14:creationId xmlns:p14="http://schemas.microsoft.com/office/powerpoint/2010/main" val="1723052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685800" y="1597832"/>
            <a:ext cx="7772400" cy="1102518"/>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bin"/>
              <a:buNone/>
              <a:defRPr sz="3200" b="0" i="0" u="none" strike="noStrike" cap="none">
                <a:solidFill>
                  <a:schemeClr val="dk1"/>
                </a:solidFill>
                <a:latin typeface="Arial Narrow Regular" charset="0"/>
                <a:ea typeface="Arial Narrow Regular" charset="0"/>
                <a:cs typeface="Arial Narrow Regular" charset="0"/>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5" name="Shape 15"/>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lvl="0" indent="0" algn="ctr" rtl="0">
              <a:spcBef>
                <a:spcPts val="560"/>
              </a:spcBef>
              <a:buClr>
                <a:srgbClr val="888888"/>
              </a:buClr>
              <a:buFont typeface="Arial"/>
              <a:buNone/>
              <a:defRPr sz="2800" b="0" i="0" u="none" strike="noStrike" cap="none">
                <a:solidFill>
                  <a:srgbClr val="888888"/>
                </a:solidFill>
                <a:latin typeface="Arial Narrow Regular" charset="0"/>
                <a:ea typeface="Arial Narrow Regular" charset="0"/>
                <a:cs typeface="Arial Narrow Regular" charset="0"/>
                <a:sym typeface="Gill Sans"/>
              </a:defRPr>
            </a:lvl1pPr>
            <a:lvl2pPr marL="457200" marR="0" lvl="1" indent="0" algn="ctr" rtl="0">
              <a:spcBef>
                <a:spcPts val="480"/>
              </a:spcBef>
              <a:buClr>
                <a:srgbClr val="888888"/>
              </a:buClr>
              <a:buFont typeface="Arial"/>
              <a:buNone/>
              <a:defRPr sz="2400" b="0" i="0" u="none" strike="noStrike" cap="none">
                <a:solidFill>
                  <a:srgbClr val="888888"/>
                </a:solidFill>
                <a:latin typeface="Gill Sans"/>
                <a:ea typeface="Gill Sans"/>
                <a:cs typeface="Gill Sans"/>
                <a:sym typeface="Gill Sans"/>
              </a:defRPr>
            </a:lvl2pPr>
            <a:lvl3pPr marL="914400" marR="0" lvl="2" indent="0" algn="ctr" rtl="0">
              <a:spcBef>
                <a:spcPts val="400"/>
              </a:spcBef>
              <a:buClr>
                <a:srgbClr val="888888"/>
              </a:buClr>
              <a:buFont typeface="Arial"/>
              <a:buNone/>
              <a:defRPr sz="2000" b="0" i="0" u="none" strike="noStrike" cap="none">
                <a:solidFill>
                  <a:srgbClr val="888888"/>
                </a:solidFill>
                <a:latin typeface="Gill Sans"/>
                <a:ea typeface="Gill Sans"/>
                <a:cs typeface="Gill Sans"/>
                <a:sym typeface="Gill Sans"/>
              </a:defRPr>
            </a:lvl3pPr>
            <a:lvl4pPr marL="1371600" marR="0" lvl="3" indent="0" algn="ctr" rtl="0">
              <a:spcBef>
                <a:spcPts val="400"/>
              </a:spcBef>
              <a:buClr>
                <a:srgbClr val="888888"/>
              </a:buClr>
              <a:buFont typeface="Arial"/>
              <a:buNone/>
              <a:defRPr sz="2000" b="0" i="0" u="none" strike="noStrike" cap="none">
                <a:solidFill>
                  <a:srgbClr val="888888"/>
                </a:solidFill>
                <a:latin typeface="Gill Sans"/>
                <a:ea typeface="Gill Sans"/>
                <a:cs typeface="Gill Sans"/>
                <a:sym typeface="Gill Sans"/>
              </a:defRPr>
            </a:lvl4pPr>
            <a:lvl5pPr marL="1828800" marR="0" lvl="4" indent="0" algn="ctr" rtl="0">
              <a:spcBef>
                <a:spcPts val="400"/>
              </a:spcBef>
              <a:buClr>
                <a:srgbClr val="888888"/>
              </a:buClr>
              <a:buFont typeface="Arial"/>
              <a:buNone/>
              <a:defRPr sz="2000" b="0" i="0" u="none" strike="noStrike" cap="none">
                <a:solidFill>
                  <a:srgbClr val="888888"/>
                </a:solidFill>
                <a:latin typeface="Gill Sans"/>
                <a:ea typeface="Gill Sans"/>
                <a:cs typeface="Gill Sans"/>
                <a:sym typeface="Gill Sans"/>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20848"/>
            <a:ext cx="8229600" cy="857250"/>
          </a:xfrm>
          <a:prstGeom prst="rect">
            <a:avLst/>
          </a:prstGeom>
          <a:noFill/>
          <a:ln>
            <a:noFill/>
          </a:ln>
        </p:spPr>
        <p:txBody>
          <a:bodyPr lIns="91425" tIns="91425" rIns="91425" bIns="91425" anchor="ctr" anchorCtr="0"/>
          <a:lstStyle>
            <a:lvl1pPr marL="0" marR="0" lvl="0" indent="0" algn="r" rtl="0">
              <a:spcBef>
                <a:spcPts val="0"/>
              </a:spcBef>
              <a:buClr>
                <a:schemeClr val="dk1"/>
              </a:buClr>
              <a:buFont typeface="Cabin"/>
              <a:buNone/>
              <a:defRPr sz="2800" b="0" i="0" u="none" strike="noStrike" cap="none">
                <a:solidFill>
                  <a:schemeClr val="dk1"/>
                </a:solidFill>
                <a:latin typeface="Arial Narrow Regular" charset="0"/>
                <a:ea typeface="Arial Narrow Regular" charset="0"/>
                <a:cs typeface="Arial Narrow Regular" charset="0"/>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8" name="Shape 18"/>
          <p:cNvSpPr txBox="1">
            <a:spLocks noGrp="1"/>
          </p:cNvSpPr>
          <p:nvPr>
            <p:ph type="body" idx="1"/>
          </p:nvPr>
        </p:nvSpPr>
        <p:spPr>
          <a:xfrm>
            <a:off x="457200" y="1006078"/>
            <a:ext cx="8229600" cy="3394472"/>
          </a:xfrm>
          <a:prstGeom prst="rect">
            <a:avLst/>
          </a:prstGeom>
          <a:noFill/>
          <a:ln>
            <a:noFill/>
          </a:ln>
        </p:spPr>
        <p:txBody>
          <a:bodyPr lIns="91425" tIns="91425" rIns="91425" bIns="91425" anchor="t" anchorCtr="0"/>
          <a:lstStyle>
            <a:lvl1pPr marL="681038" marR="0" lvl="0" indent="-173037" algn="l" rtl="0">
              <a:spcBef>
                <a:spcPts val="560"/>
              </a:spcBef>
              <a:buClr>
                <a:schemeClr val="dk1"/>
              </a:buClr>
              <a:buSzPct val="100000"/>
              <a:buFont typeface="Arial"/>
              <a:buChar char="•"/>
              <a:defRPr sz="2800" b="0" i="0" u="none" strike="noStrike" cap="none">
                <a:solidFill>
                  <a:schemeClr val="dk1"/>
                </a:solidFill>
                <a:latin typeface="Arial Narrow Regular" charset="0"/>
                <a:ea typeface="Arial Narrow Regular" charset="0"/>
                <a:cs typeface="Arial Narrow Regular" charset="0"/>
                <a:sym typeface="Gill Sans"/>
              </a:defRPr>
            </a:lvl1pPr>
            <a:lvl2pPr marL="1028700" marR="0" lvl="1" indent="-139700" algn="l" rtl="0">
              <a:spcBef>
                <a:spcPts val="480"/>
              </a:spcBef>
              <a:buClr>
                <a:schemeClr val="dk1"/>
              </a:buClr>
              <a:buSzPct val="100000"/>
              <a:buFont typeface="Arial"/>
              <a:buChar char="–"/>
              <a:defRPr sz="2400" b="0" i="0" u="none" strike="noStrike" cap="none">
                <a:solidFill>
                  <a:schemeClr val="dk1"/>
                </a:solidFill>
                <a:latin typeface="Gill Sans"/>
                <a:ea typeface="Gill Sans"/>
                <a:cs typeface="Gill Sans"/>
                <a:sym typeface="Gill Sans"/>
              </a:defRPr>
            </a:lvl2pPr>
            <a:lvl3pPr marL="1373188" marR="0" lvl="2" indent="-103187"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3pPr>
            <a:lvl4pPr marL="1833563" marR="0" lvl="3" indent="-106363"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4pPr>
            <a:lvl5pPr marL="2278063" marR="0" lvl="4" indent="-106363"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pic>
        <p:nvPicPr>
          <p:cNvPr id="19" name="Shape 19" descr="Screen Shot 2015-12-08 at 7.04.00 PM.png"/>
          <p:cNvPicPr preferRelativeResize="0"/>
          <p:nvPr/>
        </p:nvPicPr>
        <p:blipFill rotWithShape="1">
          <a:blip r:embed="rId2">
            <a:alphaModFix/>
          </a:blip>
          <a:srcRect/>
          <a:stretch/>
        </p:blipFill>
        <p:spPr>
          <a:xfrm>
            <a:off x="782989" y="4763717"/>
            <a:ext cx="3708982" cy="356896"/>
          </a:xfrm>
          <a:prstGeom prst="rect">
            <a:avLst/>
          </a:prstGeom>
          <a:noFill/>
          <a:ln>
            <a:noFill/>
          </a:ln>
        </p:spPr>
      </p:pic>
      <p:pic>
        <p:nvPicPr>
          <p:cNvPr id="20" name="Shape 20" descr="Screen Shot 2015-12-08 at 7.04.00 PM.png"/>
          <p:cNvPicPr preferRelativeResize="0"/>
          <p:nvPr/>
        </p:nvPicPr>
        <p:blipFill rotWithShape="1">
          <a:blip r:embed="rId2">
            <a:alphaModFix/>
          </a:blip>
          <a:srcRect/>
          <a:stretch/>
        </p:blipFill>
        <p:spPr>
          <a:xfrm>
            <a:off x="782989" y="4763717"/>
            <a:ext cx="3708982" cy="3568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r" rtl="0">
              <a:spcBef>
                <a:spcPts val="0"/>
              </a:spcBef>
              <a:buClr>
                <a:schemeClr val="dk1"/>
              </a:buClr>
              <a:buFont typeface="Cabin"/>
              <a:buNone/>
              <a:defRPr sz="2800" b="0" i="0" u="none" strike="noStrike" cap="none">
                <a:solidFill>
                  <a:schemeClr val="dk1"/>
                </a:solidFill>
                <a:latin typeface="Arial Narrow Regular" charset="0"/>
                <a:ea typeface="Arial Narrow Regular" charset="0"/>
                <a:cs typeface="Arial Narrow Regular" charset="0"/>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
        <p:cNvGrpSpPr/>
        <p:nvPr/>
      </p:nvGrpSpPr>
      <p:grpSpPr>
        <a:xfrm>
          <a:off x="0" y="0"/>
          <a:ext cx="0" cy="0"/>
          <a:chOff x="0" y="0"/>
          <a:chExt cx="0" cy="0"/>
        </a:xfrm>
      </p:grpSpPr>
      <p:pic>
        <p:nvPicPr>
          <p:cNvPr id="24" name="Shape 24" descr="Screen Shot 2015-12-08 at 7.04.00 PM.png"/>
          <p:cNvPicPr preferRelativeResize="0"/>
          <p:nvPr/>
        </p:nvPicPr>
        <p:blipFill rotWithShape="1">
          <a:blip r:embed="rId2">
            <a:alphaModFix/>
          </a:blip>
          <a:srcRect/>
          <a:stretch/>
        </p:blipFill>
        <p:spPr>
          <a:xfrm>
            <a:off x="782989" y="4705350"/>
            <a:ext cx="3708982" cy="35689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722312" y="3305176"/>
            <a:ext cx="7772400" cy="102155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bin"/>
              <a:buNone/>
              <a:defRPr sz="2800" b="0" i="0" u="none" strike="noStrike" cap="none">
                <a:solidFill>
                  <a:schemeClr val="dk1"/>
                </a:solidFill>
                <a:latin typeface="Arial Narrow Regular" charset="0"/>
                <a:ea typeface="Arial Narrow Regular" charset="0"/>
                <a:cs typeface="Arial Narrow Regular" charset="0"/>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7" name="Shape 27"/>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400" b="0" i="0" u="none" strike="noStrike" cap="none">
                <a:solidFill>
                  <a:srgbClr val="888888"/>
                </a:solidFill>
                <a:latin typeface="Arial Narrow Regular" charset="0"/>
                <a:ea typeface="Arial Narrow Regular" charset="0"/>
                <a:cs typeface="Arial Narrow Regular" charset="0"/>
                <a:sym typeface="Gill Sans"/>
              </a:defRPr>
            </a:lvl1pPr>
            <a:lvl2pPr marL="457200" marR="0" lvl="1" indent="0" algn="l" rtl="0">
              <a:spcBef>
                <a:spcPts val="360"/>
              </a:spcBef>
              <a:buClr>
                <a:srgbClr val="888888"/>
              </a:buClr>
              <a:buFont typeface="Arial"/>
              <a:buNone/>
              <a:defRPr sz="1800" b="0" i="0" u="none" strike="noStrike" cap="none">
                <a:solidFill>
                  <a:srgbClr val="888888"/>
                </a:solidFill>
                <a:latin typeface="Gill Sans"/>
                <a:ea typeface="Gill Sans"/>
                <a:cs typeface="Gill Sans"/>
                <a:sym typeface="Gill Sans"/>
              </a:defRPr>
            </a:lvl2pPr>
            <a:lvl3pPr marL="914400" marR="0" lvl="2" indent="0" algn="l" rtl="0">
              <a:spcBef>
                <a:spcPts val="320"/>
              </a:spcBef>
              <a:buClr>
                <a:srgbClr val="888888"/>
              </a:buClr>
              <a:buFont typeface="Arial"/>
              <a:buNone/>
              <a:defRPr sz="1600" b="0" i="0" u="none" strike="noStrike" cap="none">
                <a:solidFill>
                  <a:srgbClr val="888888"/>
                </a:solidFill>
                <a:latin typeface="Gill Sans"/>
                <a:ea typeface="Gill Sans"/>
                <a:cs typeface="Gill Sans"/>
                <a:sym typeface="Gill Sans"/>
              </a:defRPr>
            </a:lvl3pPr>
            <a:lvl4pPr marL="1371600" marR="0" lvl="3" indent="0" algn="l" rtl="0">
              <a:spcBef>
                <a:spcPts val="280"/>
              </a:spcBef>
              <a:buClr>
                <a:srgbClr val="888888"/>
              </a:buClr>
              <a:buFont typeface="Arial"/>
              <a:buNone/>
              <a:defRPr sz="1400" b="0" i="0" u="none" strike="noStrike" cap="none">
                <a:solidFill>
                  <a:srgbClr val="888888"/>
                </a:solidFill>
                <a:latin typeface="Gill Sans"/>
                <a:ea typeface="Gill Sans"/>
                <a:cs typeface="Gill Sans"/>
                <a:sym typeface="Gill Sans"/>
              </a:defRPr>
            </a:lvl4pPr>
            <a:lvl5pPr marL="1828800" marR="0" lvl="4" indent="0" algn="l" rtl="0">
              <a:spcBef>
                <a:spcPts val="280"/>
              </a:spcBef>
              <a:buClr>
                <a:srgbClr val="888888"/>
              </a:buClr>
              <a:buFont typeface="Arial"/>
              <a:buNone/>
              <a:defRPr sz="1400" b="0" i="0" u="none" strike="noStrike" cap="none">
                <a:solidFill>
                  <a:srgbClr val="888888"/>
                </a:solidFill>
                <a:latin typeface="Gill Sans"/>
                <a:ea typeface="Gill Sans"/>
                <a:cs typeface="Gill Sans"/>
                <a:sym typeface="Gill Sans"/>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r" rtl="0">
              <a:spcBef>
                <a:spcPts val="0"/>
              </a:spcBef>
              <a:buClr>
                <a:schemeClr val="dk1"/>
              </a:buClr>
              <a:buFont typeface="Cabin"/>
              <a:buNone/>
              <a:defRPr sz="2800" b="0" i="0" u="none" strike="noStrike" cap="none">
                <a:solidFill>
                  <a:schemeClr val="dk1"/>
                </a:solidFill>
                <a:latin typeface="Arial Narrow Regular" charset="0"/>
                <a:ea typeface="Arial Narrow Regular" charset="0"/>
                <a:cs typeface="Arial Narrow Regular" charset="0"/>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0" name="Shape 30"/>
          <p:cNvSpPr txBox="1">
            <a:spLocks noGrp="1"/>
          </p:cNvSpPr>
          <p:nvPr>
            <p:ph type="body" idx="1"/>
          </p:nvPr>
        </p:nvSpPr>
        <p:spPr>
          <a:xfrm>
            <a:off x="457200" y="1006078"/>
            <a:ext cx="4038599" cy="3394472"/>
          </a:xfrm>
          <a:prstGeom prst="rect">
            <a:avLst/>
          </a:prstGeom>
          <a:noFill/>
          <a:ln>
            <a:noFill/>
          </a:ln>
        </p:spPr>
        <p:txBody>
          <a:bodyPr lIns="91425" tIns="91425" rIns="91425" bIns="91425" anchor="t" anchorCtr="0"/>
          <a:lstStyle>
            <a:lvl1pPr marL="681038" marR="0" lvl="0" indent="-173037" algn="l" rtl="0">
              <a:spcBef>
                <a:spcPts val="560"/>
              </a:spcBef>
              <a:buClr>
                <a:schemeClr val="dk1"/>
              </a:buClr>
              <a:buSzPct val="100000"/>
              <a:buFont typeface="Arial"/>
              <a:buChar char="•"/>
              <a:defRPr sz="2400" b="0" i="0" u="none" strike="noStrike" cap="none">
                <a:solidFill>
                  <a:schemeClr val="dk1"/>
                </a:solidFill>
                <a:latin typeface="Arial Narrow Regular" charset="0"/>
                <a:ea typeface="Arial Narrow Regular" charset="0"/>
                <a:cs typeface="Arial Narrow Regular" charset="0"/>
                <a:sym typeface="Gill Sans"/>
              </a:defRPr>
            </a:lvl1pPr>
            <a:lvl2pPr marL="1028700" marR="0" lvl="1" indent="-139700" algn="l" rtl="0">
              <a:spcBef>
                <a:spcPts val="480"/>
              </a:spcBef>
              <a:buClr>
                <a:schemeClr val="dk1"/>
              </a:buClr>
              <a:buSzPct val="100000"/>
              <a:buFont typeface="Arial"/>
              <a:buChar char="–"/>
              <a:defRPr sz="2400" b="0" i="0" u="none" strike="noStrike" cap="none">
                <a:solidFill>
                  <a:schemeClr val="dk1"/>
                </a:solidFill>
                <a:latin typeface="Gill Sans"/>
                <a:ea typeface="Gill Sans"/>
                <a:cs typeface="Gill Sans"/>
                <a:sym typeface="Gill Sans"/>
              </a:defRPr>
            </a:lvl2pPr>
            <a:lvl3pPr marL="1373188" marR="0" lvl="2" indent="-103187"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3pPr>
            <a:lvl4pPr marL="1833563" marR="0" lvl="3" indent="-119063" algn="l" rtl="0">
              <a:spcBef>
                <a:spcPts val="360"/>
              </a:spcBef>
              <a:buClr>
                <a:schemeClr val="dk1"/>
              </a:buClr>
              <a:buSzPct val="100000"/>
              <a:buFont typeface="Arial"/>
              <a:buChar char="–"/>
              <a:defRPr sz="1800" b="0" i="0" u="none" strike="noStrike" cap="none">
                <a:solidFill>
                  <a:schemeClr val="dk1"/>
                </a:solidFill>
                <a:latin typeface="Gill Sans"/>
                <a:ea typeface="Gill Sans"/>
                <a:cs typeface="Gill Sans"/>
                <a:sym typeface="Gill Sans"/>
              </a:defRPr>
            </a:lvl4pPr>
            <a:lvl5pPr marL="2278063" marR="0" lvl="4" indent="-119063" algn="l" rtl="0">
              <a:spcBef>
                <a:spcPts val="360"/>
              </a:spcBef>
              <a:buClr>
                <a:schemeClr val="dk1"/>
              </a:buClr>
              <a:buSzPct val="100000"/>
              <a:buFont typeface="Arial"/>
              <a:buChar char="»"/>
              <a:defRPr sz="1800" b="0" i="0" u="none" strike="noStrike" cap="none">
                <a:solidFill>
                  <a:schemeClr val="dk1"/>
                </a:solidFill>
                <a:latin typeface="Gill Sans"/>
                <a:ea typeface="Gill Sans"/>
                <a:cs typeface="Gill Sans"/>
                <a:sym typeface="Gill San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body" idx="2"/>
          </p:nvPr>
        </p:nvSpPr>
        <p:spPr>
          <a:xfrm>
            <a:off x="4648200" y="1006078"/>
            <a:ext cx="4038599" cy="3394472"/>
          </a:xfrm>
          <a:prstGeom prst="rect">
            <a:avLst/>
          </a:prstGeom>
          <a:noFill/>
          <a:ln>
            <a:noFill/>
          </a:ln>
        </p:spPr>
        <p:txBody>
          <a:bodyPr lIns="91425" tIns="91425" rIns="91425" bIns="91425" anchor="t" anchorCtr="0"/>
          <a:lstStyle>
            <a:lvl1pPr marL="681038" marR="0" lvl="0" indent="-173037" algn="l" rtl="0">
              <a:spcBef>
                <a:spcPts val="560"/>
              </a:spcBef>
              <a:buClr>
                <a:schemeClr val="dk1"/>
              </a:buClr>
              <a:buSzPct val="100000"/>
              <a:buFont typeface="Arial"/>
              <a:buChar char="•"/>
              <a:defRPr sz="2400" b="0" i="0" u="none" strike="noStrike" cap="none">
                <a:solidFill>
                  <a:schemeClr val="dk1"/>
                </a:solidFill>
                <a:latin typeface="Arial Narrow Regular" charset="0"/>
                <a:ea typeface="Arial Narrow Regular" charset="0"/>
                <a:cs typeface="Arial Narrow Regular" charset="0"/>
                <a:sym typeface="Gill Sans"/>
              </a:defRPr>
            </a:lvl1pPr>
            <a:lvl2pPr marL="1028700" marR="0" lvl="1" indent="-139700" algn="l" rtl="0">
              <a:spcBef>
                <a:spcPts val="480"/>
              </a:spcBef>
              <a:buClr>
                <a:schemeClr val="dk1"/>
              </a:buClr>
              <a:buSzPct val="100000"/>
              <a:buFont typeface="Arial"/>
              <a:buChar char="–"/>
              <a:defRPr sz="2400" b="0" i="0" u="none" strike="noStrike" cap="none">
                <a:solidFill>
                  <a:schemeClr val="dk1"/>
                </a:solidFill>
                <a:latin typeface="Gill Sans"/>
                <a:ea typeface="Gill Sans"/>
                <a:cs typeface="Gill Sans"/>
                <a:sym typeface="Gill Sans"/>
              </a:defRPr>
            </a:lvl2pPr>
            <a:lvl3pPr marL="1373188" marR="0" lvl="2" indent="-103187"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3pPr>
            <a:lvl4pPr marL="1833563" marR="0" lvl="3" indent="-119063" algn="l" rtl="0">
              <a:spcBef>
                <a:spcPts val="360"/>
              </a:spcBef>
              <a:buClr>
                <a:schemeClr val="dk1"/>
              </a:buClr>
              <a:buSzPct val="100000"/>
              <a:buFont typeface="Arial"/>
              <a:buChar char="–"/>
              <a:defRPr sz="1800" b="0" i="0" u="none" strike="noStrike" cap="none">
                <a:solidFill>
                  <a:schemeClr val="dk1"/>
                </a:solidFill>
                <a:latin typeface="Gill Sans"/>
                <a:ea typeface="Gill Sans"/>
                <a:cs typeface="Gill Sans"/>
                <a:sym typeface="Gill Sans"/>
              </a:defRPr>
            </a:lvl4pPr>
            <a:lvl5pPr marL="2278063" marR="0" lvl="4" indent="-119063" algn="l" rtl="0">
              <a:spcBef>
                <a:spcPts val="360"/>
              </a:spcBef>
              <a:buClr>
                <a:schemeClr val="dk1"/>
              </a:buClr>
              <a:buSzPct val="100000"/>
              <a:buFont typeface="Arial"/>
              <a:buChar char="»"/>
              <a:defRPr sz="1800" b="0" i="0" u="none" strike="noStrike" cap="none">
                <a:solidFill>
                  <a:schemeClr val="dk1"/>
                </a:solidFill>
                <a:latin typeface="Gill Sans"/>
                <a:ea typeface="Gill Sans"/>
                <a:cs typeface="Gill Sans"/>
                <a:sym typeface="Gill Sans"/>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r" rtl="0">
              <a:spcBef>
                <a:spcPts val="0"/>
              </a:spcBef>
              <a:buClr>
                <a:schemeClr val="dk1"/>
              </a:buClr>
              <a:buFont typeface="Cabin"/>
              <a:buNone/>
              <a:defRPr sz="2800" b="0" i="0" u="none" strike="noStrike" cap="none">
                <a:solidFill>
                  <a:schemeClr val="dk1"/>
                </a:solidFill>
                <a:latin typeface="Arial Narrow Regular" charset="0"/>
                <a:ea typeface="Arial Narrow Regular" charset="0"/>
                <a:cs typeface="Arial Narrow Regular" charset="0"/>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body" idx="1"/>
          </p:nvPr>
        </p:nvSpPr>
        <p:spPr>
          <a:xfrm>
            <a:off x="457200" y="1033465"/>
            <a:ext cx="4040187" cy="479821"/>
          </a:xfrm>
          <a:prstGeom prst="rect">
            <a:avLst/>
          </a:prstGeom>
          <a:noFill/>
          <a:ln>
            <a:noFill/>
          </a:ln>
        </p:spPr>
        <p:txBody>
          <a:bodyPr lIns="91425" tIns="91425" rIns="91425" bIns="91425" anchor="b" anchorCtr="0"/>
          <a:lstStyle>
            <a:lvl1pPr marL="0" marR="0" lvl="0" indent="0" algn="l" rtl="0">
              <a:spcBef>
                <a:spcPts val="560"/>
              </a:spcBef>
              <a:buClr>
                <a:schemeClr val="dk1"/>
              </a:buClr>
              <a:buFont typeface="Arial"/>
              <a:buNone/>
              <a:defRPr sz="2400" b="0" i="0" u="none" strike="noStrike" cap="none">
                <a:solidFill>
                  <a:schemeClr val="dk1"/>
                </a:solidFill>
                <a:latin typeface="Arial Narrow Regular" charset="0"/>
                <a:ea typeface="Arial Narrow Regular" charset="0"/>
                <a:cs typeface="Arial Narrow Regular" charset="0"/>
                <a:sym typeface="Gill Sans"/>
              </a:defRPr>
            </a:lvl1pPr>
            <a:lvl2pPr marL="457200" marR="0" lvl="1" indent="0" algn="l" rtl="0">
              <a:spcBef>
                <a:spcPts val="400"/>
              </a:spcBef>
              <a:buClr>
                <a:schemeClr val="dk1"/>
              </a:buClr>
              <a:buFont typeface="Arial"/>
              <a:buNone/>
              <a:defRPr sz="2000" b="1" i="0" u="none" strike="noStrike" cap="none">
                <a:solidFill>
                  <a:schemeClr val="dk1"/>
                </a:solidFill>
                <a:latin typeface="Gill Sans"/>
                <a:ea typeface="Gill Sans"/>
                <a:cs typeface="Gill Sans"/>
                <a:sym typeface="Gill Sans"/>
              </a:defRPr>
            </a:lvl2pPr>
            <a:lvl3pPr marL="914400" marR="0" lvl="2" indent="0" algn="l" rtl="0">
              <a:spcBef>
                <a:spcPts val="360"/>
              </a:spcBef>
              <a:buClr>
                <a:schemeClr val="dk1"/>
              </a:buClr>
              <a:buFont typeface="Arial"/>
              <a:buNone/>
              <a:defRPr sz="1800" b="1" i="0" u="none" strike="noStrike" cap="none">
                <a:solidFill>
                  <a:schemeClr val="dk1"/>
                </a:solidFill>
                <a:latin typeface="Gill Sans"/>
                <a:ea typeface="Gill Sans"/>
                <a:cs typeface="Gill Sans"/>
                <a:sym typeface="Gill Sans"/>
              </a:defRPr>
            </a:lvl3pPr>
            <a:lvl4pPr marL="1371600" marR="0" lvl="3" indent="0" algn="l" rtl="0">
              <a:spcBef>
                <a:spcPts val="320"/>
              </a:spcBef>
              <a:buClr>
                <a:schemeClr val="dk1"/>
              </a:buClr>
              <a:buFont typeface="Arial"/>
              <a:buNone/>
              <a:defRPr sz="1600" b="1" i="0" u="none" strike="noStrike" cap="none">
                <a:solidFill>
                  <a:schemeClr val="dk1"/>
                </a:solidFill>
                <a:latin typeface="Gill Sans"/>
                <a:ea typeface="Gill Sans"/>
                <a:cs typeface="Gill Sans"/>
                <a:sym typeface="Gill Sans"/>
              </a:defRPr>
            </a:lvl4pPr>
            <a:lvl5pPr marL="1828800" marR="0" lvl="4" indent="0" algn="l" rtl="0">
              <a:spcBef>
                <a:spcPts val="320"/>
              </a:spcBef>
              <a:buClr>
                <a:schemeClr val="dk1"/>
              </a:buClr>
              <a:buFont typeface="Arial"/>
              <a:buNone/>
              <a:defRPr sz="1600" b="1" i="0" u="none" strike="noStrike" cap="none">
                <a:solidFill>
                  <a:schemeClr val="dk1"/>
                </a:solidFill>
                <a:latin typeface="Gill Sans"/>
                <a:ea typeface="Gill Sans"/>
                <a:cs typeface="Gill Sans"/>
                <a:sym typeface="Gill Sans"/>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dirty="0"/>
          </a:p>
        </p:txBody>
      </p:sp>
      <p:sp>
        <p:nvSpPr>
          <p:cNvPr id="35" name="Shape 35"/>
          <p:cNvSpPr txBox="1">
            <a:spLocks noGrp="1"/>
          </p:cNvSpPr>
          <p:nvPr>
            <p:ph type="body" idx="2"/>
          </p:nvPr>
        </p:nvSpPr>
        <p:spPr>
          <a:xfrm>
            <a:off x="457200" y="1513283"/>
            <a:ext cx="4040187" cy="2963465"/>
          </a:xfrm>
          <a:prstGeom prst="rect">
            <a:avLst/>
          </a:prstGeom>
          <a:noFill/>
          <a:ln>
            <a:noFill/>
          </a:ln>
        </p:spPr>
        <p:txBody>
          <a:bodyPr lIns="91425" tIns="91425" rIns="91425" bIns="91425" anchor="t" anchorCtr="0"/>
          <a:lstStyle>
            <a:lvl1pPr marL="681038" marR="0" lvl="0" indent="-198437" algn="l" rtl="0">
              <a:spcBef>
                <a:spcPts val="480"/>
              </a:spcBef>
              <a:buClr>
                <a:schemeClr val="dk1"/>
              </a:buClr>
              <a:buSzPct val="100000"/>
              <a:buFont typeface="Arial"/>
              <a:buChar char="•"/>
              <a:defRPr sz="2000" b="0" i="0" u="none" strike="noStrike" cap="none">
                <a:solidFill>
                  <a:schemeClr val="dk1"/>
                </a:solidFill>
                <a:latin typeface="Arial Narrow Regular" charset="0"/>
                <a:ea typeface="Arial Narrow Regular" charset="0"/>
                <a:cs typeface="Arial Narrow Regular" charset="0"/>
                <a:sym typeface="Gill Sans"/>
              </a:defRPr>
            </a:lvl1pPr>
            <a:lvl2pPr marL="1028700" marR="0" lvl="1" indent="-165100"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2pPr>
            <a:lvl3pPr marL="1373188" marR="0" lvl="2" indent="-115887" algn="l" rtl="0">
              <a:spcBef>
                <a:spcPts val="360"/>
              </a:spcBef>
              <a:buClr>
                <a:schemeClr val="dk1"/>
              </a:buClr>
              <a:buSzPct val="100000"/>
              <a:buFont typeface="Arial"/>
              <a:buChar char="•"/>
              <a:defRPr sz="1800" b="0" i="0" u="none" strike="noStrike" cap="none">
                <a:solidFill>
                  <a:schemeClr val="dk1"/>
                </a:solidFill>
                <a:latin typeface="Gill Sans"/>
                <a:ea typeface="Gill Sans"/>
                <a:cs typeface="Gill Sans"/>
                <a:sym typeface="Gill Sans"/>
              </a:defRPr>
            </a:lvl3pPr>
            <a:lvl4pPr marL="1833563" marR="0" lvl="3" indent="-131763" algn="l" rtl="0">
              <a:spcBef>
                <a:spcPts val="320"/>
              </a:spcBef>
              <a:buClr>
                <a:schemeClr val="dk1"/>
              </a:buClr>
              <a:buSzPct val="100000"/>
              <a:buFont typeface="Arial"/>
              <a:buChar char="–"/>
              <a:defRPr sz="1600" b="0" i="0" u="none" strike="noStrike" cap="none">
                <a:solidFill>
                  <a:schemeClr val="dk1"/>
                </a:solidFill>
                <a:latin typeface="Gill Sans"/>
                <a:ea typeface="Gill Sans"/>
                <a:cs typeface="Gill Sans"/>
                <a:sym typeface="Gill Sans"/>
              </a:defRPr>
            </a:lvl4pPr>
            <a:lvl5pPr marL="2278063" marR="0" lvl="4" indent="-131763" algn="l" rtl="0">
              <a:spcBef>
                <a:spcPts val="320"/>
              </a:spcBef>
              <a:buClr>
                <a:schemeClr val="dk1"/>
              </a:buClr>
              <a:buSzPct val="100000"/>
              <a:buFont typeface="Arial"/>
              <a:buChar char="»"/>
              <a:defRPr sz="1600" b="0" i="0" u="none" strike="noStrike" cap="none">
                <a:solidFill>
                  <a:schemeClr val="dk1"/>
                </a:solidFill>
                <a:latin typeface="Gill Sans"/>
                <a:ea typeface="Gill Sans"/>
                <a:cs typeface="Gill Sans"/>
                <a:sym typeface="Gill Sans"/>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dirty="0"/>
          </a:p>
        </p:txBody>
      </p:sp>
      <p:sp>
        <p:nvSpPr>
          <p:cNvPr id="36" name="Shape 36"/>
          <p:cNvSpPr txBox="1">
            <a:spLocks noGrp="1"/>
          </p:cNvSpPr>
          <p:nvPr>
            <p:ph type="body" idx="3"/>
          </p:nvPr>
        </p:nvSpPr>
        <p:spPr>
          <a:xfrm>
            <a:off x="4645032" y="1033465"/>
            <a:ext cx="4041774" cy="479821"/>
          </a:xfrm>
          <a:prstGeom prst="rect">
            <a:avLst/>
          </a:prstGeom>
          <a:noFill/>
          <a:ln>
            <a:noFill/>
          </a:ln>
        </p:spPr>
        <p:txBody>
          <a:bodyPr lIns="91425" tIns="91425" rIns="91425" bIns="91425" anchor="b" anchorCtr="0"/>
          <a:lstStyle>
            <a:lvl1pPr marL="0" marR="0" lvl="0" indent="0" algn="l" rtl="0">
              <a:spcBef>
                <a:spcPts val="560"/>
              </a:spcBef>
              <a:buClr>
                <a:schemeClr val="dk1"/>
              </a:buClr>
              <a:buFont typeface="Arial"/>
              <a:buNone/>
              <a:defRPr sz="2400" b="0" i="0" u="none" strike="noStrike" cap="none">
                <a:solidFill>
                  <a:schemeClr val="dk1"/>
                </a:solidFill>
                <a:latin typeface="Arial Narrow Regular" charset="0"/>
                <a:ea typeface="Arial Narrow Regular" charset="0"/>
                <a:cs typeface="Arial Narrow Regular" charset="0"/>
                <a:sym typeface="Gill Sans"/>
              </a:defRPr>
            </a:lvl1pPr>
            <a:lvl2pPr marL="457200" marR="0" lvl="1" indent="0" algn="l" rtl="0">
              <a:spcBef>
                <a:spcPts val="400"/>
              </a:spcBef>
              <a:buClr>
                <a:schemeClr val="dk1"/>
              </a:buClr>
              <a:buFont typeface="Arial"/>
              <a:buNone/>
              <a:defRPr sz="2000" b="1" i="0" u="none" strike="noStrike" cap="none">
                <a:solidFill>
                  <a:schemeClr val="dk1"/>
                </a:solidFill>
                <a:latin typeface="Gill Sans"/>
                <a:ea typeface="Gill Sans"/>
                <a:cs typeface="Gill Sans"/>
                <a:sym typeface="Gill Sans"/>
              </a:defRPr>
            </a:lvl2pPr>
            <a:lvl3pPr marL="914400" marR="0" lvl="2" indent="0" algn="l" rtl="0">
              <a:spcBef>
                <a:spcPts val="360"/>
              </a:spcBef>
              <a:buClr>
                <a:schemeClr val="dk1"/>
              </a:buClr>
              <a:buFont typeface="Arial"/>
              <a:buNone/>
              <a:defRPr sz="1800" b="1" i="0" u="none" strike="noStrike" cap="none">
                <a:solidFill>
                  <a:schemeClr val="dk1"/>
                </a:solidFill>
                <a:latin typeface="Gill Sans"/>
                <a:ea typeface="Gill Sans"/>
                <a:cs typeface="Gill Sans"/>
                <a:sym typeface="Gill Sans"/>
              </a:defRPr>
            </a:lvl3pPr>
            <a:lvl4pPr marL="1371600" marR="0" lvl="3" indent="0" algn="l" rtl="0">
              <a:spcBef>
                <a:spcPts val="320"/>
              </a:spcBef>
              <a:buClr>
                <a:schemeClr val="dk1"/>
              </a:buClr>
              <a:buFont typeface="Arial"/>
              <a:buNone/>
              <a:defRPr sz="1600" b="1" i="0" u="none" strike="noStrike" cap="none">
                <a:solidFill>
                  <a:schemeClr val="dk1"/>
                </a:solidFill>
                <a:latin typeface="Gill Sans"/>
                <a:ea typeface="Gill Sans"/>
                <a:cs typeface="Gill Sans"/>
                <a:sym typeface="Gill Sans"/>
              </a:defRPr>
            </a:lvl4pPr>
            <a:lvl5pPr marL="1828800" marR="0" lvl="4" indent="0" algn="l" rtl="0">
              <a:spcBef>
                <a:spcPts val="320"/>
              </a:spcBef>
              <a:buClr>
                <a:schemeClr val="dk1"/>
              </a:buClr>
              <a:buFont typeface="Arial"/>
              <a:buNone/>
              <a:defRPr sz="1600" b="1" i="0" u="none" strike="noStrike" cap="none">
                <a:solidFill>
                  <a:schemeClr val="dk1"/>
                </a:solidFill>
                <a:latin typeface="Gill Sans"/>
                <a:ea typeface="Gill Sans"/>
                <a:cs typeface="Gill Sans"/>
                <a:sym typeface="Gill Sans"/>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dirty="0"/>
          </a:p>
        </p:txBody>
      </p:sp>
      <p:sp>
        <p:nvSpPr>
          <p:cNvPr id="37" name="Shape 37"/>
          <p:cNvSpPr txBox="1">
            <a:spLocks noGrp="1"/>
          </p:cNvSpPr>
          <p:nvPr>
            <p:ph type="body" idx="4"/>
          </p:nvPr>
        </p:nvSpPr>
        <p:spPr>
          <a:xfrm>
            <a:off x="4645032" y="1513283"/>
            <a:ext cx="4041774" cy="2963465"/>
          </a:xfrm>
          <a:prstGeom prst="rect">
            <a:avLst/>
          </a:prstGeom>
          <a:noFill/>
          <a:ln>
            <a:noFill/>
          </a:ln>
        </p:spPr>
        <p:txBody>
          <a:bodyPr lIns="91425" tIns="91425" rIns="91425" bIns="91425" anchor="t" anchorCtr="0"/>
          <a:lstStyle>
            <a:lvl1pPr marL="681038" marR="0" lvl="0" indent="-198437" algn="l" rtl="0">
              <a:spcBef>
                <a:spcPts val="480"/>
              </a:spcBef>
              <a:buClr>
                <a:schemeClr val="dk1"/>
              </a:buClr>
              <a:buSzPct val="100000"/>
              <a:buFont typeface="Arial"/>
              <a:buChar char="•"/>
              <a:defRPr sz="2000" b="0" i="0" u="none" strike="noStrike" cap="none">
                <a:solidFill>
                  <a:schemeClr val="dk1"/>
                </a:solidFill>
                <a:latin typeface="Arial Narrow Regular" charset="0"/>
                <a:ea typeface="Arial Narrow Regular" charset="0"/>
                <a:cs typeface="Arial Narrow Regular" charset="0"/>
                <a:sym typeface="Gill Sans"/>
              </a:defRPr>
            </a:lvl1pPr>
            <a:lvl2pPr marL="1028700" marR="0" lvl="1" indent="-165100"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2pPr>
            <a:lvl3pPr marL="1373188" marR="0" lvl="2" indent="-115887" algn="l" rtl="0">
              <a:spcBef>
                <a:spcPts val="360"/>
              </a:spcBef>
              <a:buClr>
                <a:schemeClr val="dk1"/>
              </a:buClr>
              <a:buSzPct val="100000"/>
              <a:buFont typeface="Arial"/>
              <a:buChar char="•"/>
              <a:defRPr sz="1800" b="0" i="0" u="none" strike="noStrike" cap="none">
                <a:solidFill>
                  <a:schemeClr val="dk1"/>
                </a:solidFill>
                <a:latin typeface="Gill Sans"/>
                <a:ea typeface="Gill Sans"/>
                <a:cs typeface="Gill Sans"/>
                <a:sym typeface="Gill Sans"/>
              </a:defRPr>
            </a:lvl3pPr>
            <a:lvl4pPr marL="1833563" marR="0" lvl="3" indent="-131763" algn="l" rtl="0">
              <a:spcBef>
                <a:spcPts val="320"/>
              </a:spcBef>
              <a:buClr>
                <a:schemeClr val="dk1"/>
              </a:buClr>
              <a:buSzPct val="100000"/>
              <a:buFont typeface="Arial"/>
              <a:buChar char="–"/>
              <a:defRPr sz="1600" b="0" i="0" u="none" strike="noStrike" cap="none">
                <a:solidFill>
                  <a:schemeClr val="dk1"/>
                </a:solidFill>
                <a:latin typeface="Gill Sans"/>
                <a:ea typeface="Gill Sans"/>
                <a:cs typeface="Gill Sans"/>
                <a:sym typeface="Gill Sans"/>
              </a:defRPr>
            </a:lvl4pPr>
            <a:lvl5pPr marL="2278063" marR="0" lvl="4" indent="-131763" algn="l" rtl="0">
              <a:spcBef>
                <a:spcPts val="320"/>
              </a:spcBef>
              <a:buClr>
                <a:schemeClr val="dk1"/>
              </a:buClr>
              <a:buSzPct val="100000"/>
              <a:buFont typeface="Arial"/>
              <a:buChar char="»"/>
              <a:defRPr sz="1600" b="0" i="0" u="none" strike="noStrike" cap="none">
                <a:solidFill>
                  <a:schemeClr val="dk1"/>
                </a:solidFill>
                <a:latin typeface="Gill Sans"/>
                <a:ea typeface="Gill Sans"/>
                <a:cs typeface="Gill Sans"/>
                <a:sym typeface="Gill Sans"/>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Only">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r" rtl="0">
              <a:spcBef>
                <a:spcPts val="0"/>
              </a:spcBef>
              <a:buClr>
                <a:schemeClr val="dk1"/>
              </a:buClr>
              <a:buFont typeface="Cabin"/>
              <a:buNone/>
              <a:defRPr sz="2800" b="0" i="0" u="none" strike="noStrike" cap="none">
                <a:solidFill>
                  <a:schemeClr val="dk1"/>
                </a:solidFill>
                <a:latin typeface="Arial Narrow Regular" charset="0"/>
                <a:ea typeface="Arial Narrow Regular" charset="0"/>
                <a:cs typeface="Arial Narrow Regular" charset="0"/>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pic>
        <p:nvPicPr>
          <p:cNvPr id="40" name="Shape 40" descr="Screen Shot 2015-12-08 at 7.04.00 PM.png"/>
          <p:cNvPicPr preferRelativeResize="0"/>
          <p:nvPr/>
        </p:nvPicPr>
        <p:blipFill rotWithShape="1">
          <a:blip r:embed="rId2">
            <a:alphaModFix/>
          </a:blip>
          <a:srcRect/>
          <a:stretch/>
        </p:blipFill>
        <p:spPr>
          <a:xfrm>
            <a:off x="782989" y="4763926"/>
            <a:ext cx="3708982" cy="356896"/>
          </a:xfrm>
          <a:prstGeom prst="rect">
            <a:avLst/>
          </a:prstGeom>
          <a:noFill/>
          <a:ln>
            <a:noFill/>
          </a:ln>
        </p:spPr>
      </p:pic>
      <p:pic>
        <p:nvPicPr>
          <p:cNvPr id="41" name="Shape 41" descr="Screen Shot 2015-12-08 at 7.04.00 PM.png"/>
          <p:cNvPicPr preferRelativeResize="0"/>
          <p:nvPr/>
        </p:nvPicPr>
        <p:blipFill rotWithShape="1">
          <a:blip r:embed="rId2">
            <a:alphaModFix/>
          </a:blip>
          <a:srcRect/>
          <a:stretch/>
        </p:blipFill>
        <p:spPr>
          <a:xfrm>
            <a:off x="782989" y="4763926"/>
            <a:ext cx="3708982" cy="35689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Blank">
    <p:spTree>
      <p:nvGrpSpPr>
        <p:cNvPr id="1"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g"/><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r" rtl="0">
              <a:spcBef>
                <a:spcPts val="0"/>
              </a:spcBef>
              <a:buClr>
                <a:schemeClr val="dk1"/>
              </a:buClr>
              <a:buFont typeface="Cabin"/>
              <a:buNone/>
              <a:defRPr sz="3200" b="0" i="0" u="none" strike="noStrike" cap="none">
                <a:solidFill>
                  <a:schemeClr val="dk1"/>
                </a:solidFill>
                <a:latin typeface="Cabin"/>
                <a:ea typeface="Cabin"/>
                <a:cs typeface="Cabin"/>
                <a:sym typeface="Cabi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006078"/>
            <a:ext cx="8229600" cy="3394472"/>
          </a:xfrm>
          <a:prstGeom prst="rect">
            <a:avLst/>
          </a:prstGeom>
          <a:noFill/>
          <a:ln>
            <a:noFill/>
          </a:ln>
        </p:spPr>
        <p:txBody>
          <a:bodyPr lIns="91425" tIns="91425" rIns="91425" bIns="91425" anchor="t" anchorCtr="0"/>
          <a:lstStyle>
            <a:lvl1pPr marL="681038" marR="0" lvl="0" indent="-173037" algn="l" rtl="0">
              <a:spcBef>
                <a:spcPts val="560"/>
              </a:spcBef>
              <a:buClr>
                <a:schemeClr val="dk1"/>
              </a:buClr>
              <a:buSzPct val="100000"/>
              <a:buFont typeface="Arial"/>
              <a:buChar char="•"/>
              <a:defRPr sz="2800" b="0" i="0" u="none" strike="noStrike" cap="none">
                <a:solidFill>
                  <a:schemeClr val="dk1"/>
                </a:solidFill>
                <a:latin typeface="Gill Sans"/>
                <a:ea typeface="Gill Sans"/>
                <a:cs typeface="Gill Sans"/>
                <a:sym typeface="Gill Sans"/>
              </a:defRPr>
            </a:lvl1pPr>
            <a:lvl2pPr marL="1028700" marR="0" lvl="1" indent="-139700" algn="l" rtl="0">
              <a:spcBef>
                <a:spcPts val="480"/>
              </a:spcBef>
              <a:buClr>
                <a:schemeClr val="dk1"/>
              </a:buClr>
              <a:buSzPct val="100000"/>
              <a:buFont typeface="Arial"/>
              <a:buChar char="–"/>
              <a:defRPr sz="2400" b="0" i="0" u="none" strike="noStrike" cap="none">
                <a:solidFill>
                  <a:schemeClr val="dk1"/>
                </a:solidFill>
                <a:latin typeface="Gill Sans"/>
                <a:ea typeface="Gill Sans"/>
                <a:cs typeface="Gill Sans"/>
                <a:sym typeface="Gill Sans"/>
              </a:defRPr>
            </a:lvl2pPr>
            <a:lvl3pPr marL="1373188" marR="0" lvl="2" indent="-103187"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3pPr>
            <a:lvl4pPr marL="1833563" marR="0" lvl="3" indent="-106363"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4pPr>
            <a:lvl5pPr marL="2278063" marR="0" lvl="4" indent="-106363" algn="l" rtl="0">
              <a:spcBef>
                <a:spcPts val="400"/>
              </a:spcBef>
              <a:buClr>
                <a:schemeClr val="dk1"/>
              </a:buClr>
              <a:buSzPct val="100000"/>
              <a:buFont typeface="Arial"/>
              <a:buChar char="»"/>
              <a:defRPr sz="2000" b="0" i="0" u="none" strike="noStrike" cap="none">
                <a:solidFill>
                  <a:schemeClr val="dk1"/>
                </a:solidFill>
                <a:latin typeface="Gill Sans"/>
                <a:ea typeface="Gill Sans"/>
                <a:cs typeface="Gill Sans"/>
                <a:sym typeface="Gill Sans"/>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pic>
        <p:nvPicPr>
          <p:cNvPr id="12" name="Shape 12" descr="Screen Shot 2015-12-08 at 7.04.00 PM.png"/>
          <p:cNvPicPr preferRelativeResize="0"/>
          <p:nvPr/>
        </p:nvPicPr>
        <p:blipFill rotWithShape="1">
          <a:blip r:embed="rId13">
            <a:alphaModFix/>
          </a:blip>
          <a:srcRect/>
          <a:stretch/>
        </p:blipFill>
        <p:spPr>
          <a:xfrm>
            <a:off x="782989" y="4763717"/>
            <a:ext cx="3708982" cy="35689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Narrow Regular" charset="0"/>
          <a:ea typeface="Arial Narrow Regular" charset="0"/>
          <a:cs typeface="Arial Narrow Regular" charset="0"/>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Narrow Regular" charset="0"/>
          <a:ea typeface="Arial Narrow Regular" charset="0"/>
          <a:cs typeface="Arial Narrow Regular" charset="0"/>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data.sfgov.org/browse?category=City+Infrastructure&amp;limitTo=charts&amp;utf8="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data.arlingtonva.us/home/"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data.sfgov.org/"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data.cityofchicago.org/"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s://data.cityofchicago.or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data.sfgov.org/" TargetMode="External"/><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data.sfgov.org/" TargetMode="External"/><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hyperlink" Target="https://data.cityofchicago.org/" TargetMode="External"/><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opendatadc.org/dataset" TargetMode="External"/><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hyperlink" Target="https://data.arlingtonva.us/visualizations/26314/housing-chart/" TargetMode="External"/><Relationship Id="rId4" Type="http://schemas.openxmlformats.org/officeDocument/2006/relationships/image" Target="../media/image32.png"/><Relationship Id="rId5" Type="http://schemas.openxmlformats.org/officeDocument/2006/relationships/hyperlink" Target="https://data.cityofchicago.org/Administration-Finance/Performance-Metrics-Family-Support-Services-Homele/eep4-c978" TargetMode="External"/><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s://data.arlingtonva.us/visualizations/26305/at-place-employment-employees-chart/" TargetMode="External"/><Relationship Id="rId5" Type="http://schemas.openxmlformats.org/officeDocument/2006/relationships/image" Target="../media/image35.jp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s://arlingtonva.s3.amazonaws.com/wp-content/uploads/sites/31/2016/04/2016ProfilePagesFINAL.pdf" TargetMode="External"/><Relationship Id="rId4" Type="http://schemas.openxmlformats.org/officeDocument/2006/relationships/image" Target="../media/image36.png"/><Relationship Id="rId5" Type="http://schemas.openxmlformats.org/officeDocument/2006/relationships/image" Target="../media/image37.gif"/><Relationship Id="rId6" Type="http://schemas.openxmlformats.org/officeDocument/2006/relationships/hyperlink" Target="https://data.arlingtonva.us/visualizations/25934/police-incident-log-map-last-90-days/" TargetMode="External"/><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s://data.cityofchicago.org/Administration-Finance/Current-Employee-Names-Salaries-and-Position-Title/xzkq-xp2w" TargetMode="External"/><Relationship Id="rId5" Type="http://schemas.openxmlformats.org/officeDocument/2006/relationships/image" Target="../media/image39.png"/><Relationship Id="rId6" Type="http://schemas.openxmlformats.org/officeDocument/2006/relationships/hyperlink" Target="https://data.arlingtonva.us/dataviews/227239/civilian-labor-force/" TargetMode="External"/><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s://data.arlingtonva.us/dataviews/227239/civilian-labor-force/" TargetMode="External"/><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hyperlink" Target="https://data.sfgov.org/Economy-and-Community/Mobile-Food-Facility-Permit/rqzj-sfat" TargetMode="External"/><Relationship Id="rId5"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hyperlink" Target="https://data.arlingtonva.us/home"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s://data.arlingtonva.us/home"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ctrTitle"/>
          </p:nvPr>
        </p:nvSpPr>
        <p:spPr>
          <a:xfrm>
            <a:off x="685800" y="1597825"/>
            <a:ext cx="6306900" cy="11025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bin"/>
              <a:buNone/>
            </a:pPr>
            <a:r>
              <a:rPr lang="en-US">
                <a:latin typeface="Arial Narrow"/>
                <a:ea typeface="Arial Narrow"/>
                <a:cs typeface="Arial Narrow"/>
                <a:sym typeface="Arial Narrow"/>
              </a:rPr>
              <a:t>Arlington County Open Data Portal</a:t>
            </a:r>
          </a:p>
        </p:txBody>
      </p:sp>
      <p:sp>
        <p:nvSpPr>
          <p:cNvPr id="49" name="Shape 49"/>
          <p:cNvSpPr txBox="1">
            <a:spLocks noGrp="1"/>
          </p:cNvSpPr>
          <p:nvPr>
            <p:ph type="subTitle" idx="1"/>
          </p:nvPr>
        </p:nvSpPr>
        <p:spPr>
          <a:xfrm>
            <a:off x="1371600" y="2686050"/>
            <a:ext cx="6400800" cy="1314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rgbClr val="888888"/>
              </a:buClr>
              <a:buSzPct val="25000"/>
              <a:buFont typeface="Arial"/>
              <a:buNone/>
            </a:pPr>
            <a:r>
              <a:rPr lang="en-US" sz="2000">
                <a:latin typeface="Arial Narrow"/>
                <a:ea typeface="Arial Narrow"/>
                <a:cs typeface="Arial Narrow"/>
                <a:sym typeface="Arial Narrow"/>
              </a:rPr>
              <a:t>Mark Almanza, Madison Arnsbarger, </a:t>
            </a:r>
          </a:p>
          <a:p>
            <a:pPr marL="0" marR="0" lvl="0" indent="0" algn="ctr" rtl="0">
              <a:spcBef>
                <a:spcPts val="0"/>
              </a:spcBef>
              <a:spcAft>
                <a:spcPts val="0"/>
              </a:spcAft>
              <a:buClr>
                <a:srgbClr val="888888"/>
              </a:buClr>
              <a:buSzPct val="25000"/>
              <a:buFont typeface="Arial"/>
              <a:buNone/>
            </a:pPr>
            <a:r>
              <a:rPr lang="en-US" sz="2000">
                <a:latin typeface="Arial Narrow"/>
                <a:ea typeface="Arial Narrow"/>
                <a:cs typeface="Arial Narrow"/>
                <a:sym typeface="Arial Narrow"/>
              </a:rPr>
              <a:t>Jessica Flynn, Millicent Grant,</a:t>
            </a:r>
            <a:br>
              <a:rPr lang="en-US" sz="2000">
                <a:latin typeface="Arial Narrow"/>
                <a:ea typeface="Arial Narrow"/>
                <a:cs typeface="Arial Narrow"/>
                <a:sym typeface="Arial Narrow"/>
              </a:rPr>
            </a:br>
            <a:r>
              <a:rPr lang="en-US" sz="2000">
                <a:latin typeface="Arial Narrow"/>
                <a:ea typeface="Arial Narrow"/>
                <a:cs typeface="Arial Narrow"/>
                <a:sym typeface="Arial Narrow"/>
              </a:rPr>
              <a:t> Adrienne Rogers, William Sandholtz, </a:t>
            </a:r>
          </a:p>
          <a:p>
            <a:pPr marL="0" marR="0" lvl="0" indent="0" algn="ctr" rtl="0">
              <a:spcBef>
                <a:spcPts val="0"/>
              </a:spcBef>
              <a:spcAft>
                <a:spcPts val="0"/>
              </a:spcAft>
              <a:buClr>
                <a:srgbClr val="888888"/>
              </a:buClr>
              <a:buSzPct val="25000"/>
              <a:buFont typeface="Arial"/>
              <a:buNone/>
            </a:pPr>
            <a:r>
              <a:rPr lang="en-US" sz="2000">
                <a:latin typeface="Arial Narrow"/>
                <a:ea typeface="Arial Narrow"/>
                <a:cs typeface="Arial Narrow"/>
                <a:sym typeface="Arial Narrow"/>
              </a:rPr>
              <a:t>Emily Stark, Samantha Tyner</a:t>
            </a:r>
          </a:p>
          <a:p>
            <a:pPr marL="0" marR="0" lvl="0" indent="0" algn="ctr" rtl="0">
              <a:spcBef>
                <a:spcPts val="560"/>
              </a:spcBef>
              <a:spcAft>
                <a:spcPts val="0"/>
              </a:spcAft>
              <a:buClr>
                <a:srgbClr val="888888"/>
              </a:buClr>
              <a:buSzPct val="25000"/>
              <a:buFont typeface="Arial"/>
              <a:buNone/>
            </a:pPr>
            <a:endParaRPr sz="2800" b="0" i="0" u="none" strike="noStrike" cap="none">
              <a:solidFill>
                <a:srgbClr val="888888"/>
              </a:solidFill>
              <a:latin typeface="Arial Narrow"/>
              <a:ea typeface="Arial Narrow"/>
              <a:cs typeface="Arial Narrow"/>
              <a:sym typeface="Arial Narrow"/>
            </a:endParaRPr>
          </a:p>
          <a:p>
            <a:pPr marL="0" marR="0" lvl="0" indent="0" algn="ctr" rtl="0">
              <a:spcBef>
                <a:spcPts val="560"/>
              </a:spcBef>
              <a:buClr>
                <a:srgbClr val="888888"/>
              </a:buClr>
              <a:buSzPct val="25000"/>
              <a:buFont typeface="Arial"/>
              <a:buNone/>
            </a:pPr>
            <a:endParaRPr sz="2800" b="0" i="0" u="none" strike="noStrike" cap="none">
              <a:solidFill>
                <a:srgbClr val="888888"/>
              </a:solidFill>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a:latin typeface="Arial Narrow"/>
                <a:ea typeface="Arial Narrow"/>
                <a:cs typeface="Arial Narrow"/>
                <a:sym typeface="Arial Narrow"/>
              </a:rPr>
              <a:t>Navigation</a:t>
            </a:r>
          </a:p>
        </p:txBody>
      </p:sp>
      <p:sp>
        <p:nvSpPr>
          <p:cNvPr id="118" name="Shape 118"/>
          <p:cNvSpPr txBox="1">
            <a:spLocks noGrp="1"/>
          </p:cNvSpPr>
          <p:nvPr>
            <p:ph type="body" idx="1"/>
          </p:nvPr>
        </p:nvSpPr>
        <p:spPr>
          <a:xfrm>
            <a:off x="722312" y="2180034"/>
            <a:ext cx="7772400" cy="1125000"/>
          </a:xfrm>
          <a:prstGeom prst="rect">
            <a:avLst/>
          </a:prstGeom>
        </p:spPr>
        <p:txBody>
          <a:bodyPr lIns="91425" tIns="91425" rIns="91425" bIns="91425" anchor="b" anchorCtr="0">
            <a:noAutofit/>
          </a:bodyPr>
          <a:lstStyle/>
          <a:p>
            <a:pPr lvl="0">
              <a:spcBef>
                <a:spcPts val="0"/>
              </a:spcBef>
              <a:buNone/>
            </a:pPr>
            <a:r>
              <a:rPr lang="en-US">
                <a:latin typeface="Arial Narrow"/>
                <a:ea typeface="Arial Narrow"/>
                <a:cs typeface="Arial Narrow"/>
                <a:sym typeface="Arial Narrow"/>
              </a:rPr>
              <a:t>Emily Stark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latin typeface="Arial Narrow"/>
                <a:ea typeface="Arial Narrow"/>
                <a:cs typeface="Arial Narrow"/>
                <a:sym typeface="Arial Narrow"/>
              </a:rPr>
              <a:t>Navigation</a:t>
            </a:r>
          </a:p>
        </p:txBody>
      </p:sp>
      <p:sp>
        <p:nvSpPr>
          <p:cNvPr id="125" name="Shape 125"/>
          <p:cNvSpPr txBox="1">
            <a:spLocks noGrp="1"/>
          </p:cNvSpPr>
          <p:nvPr>
            <p:ph type="body" idx="1"/>
          </p:nvPr>
        </p:nvSpPr>
        <p:spPr>
          <a:xfrm>
            <a:off x="211873" y="916868"/>
            <a:ext cx="7787268" cy="3394500"/>
          </a:xfrm>
          <a:prstGeom prst="rect">
            <a:avLst/>
          </a:prstGeom>
        </p:spPr>
        <p:txBody>
          <a:bodyPr lIns="91425" tIns="91425" rIns="91425" bIns="91425" anchor="t" anchorCtr="0">
            <a:noAutofit/>
          </a:bodyPr>
          <a:lstStyle/>
          <a:p>
            <a:pPr marL="685800" indent="-457200">
              <a:spcBef>
                <a:spcPts val="0"/>
              </a:spcBef>
            </a:pPr>
            <a:r>
              <a:rPr lang="en-US" dirty="0">
                <a:latin typeface="Arial Narrow"/>
                <a:ea typeface="Arial Narrow"/>
                <a:cs typeface="Arial Narrow"/>
                <a:sym typeface="Arial Narrow"/>
              </a:rPr>
              <a:t>Users should always know where they are</a:t>
            </a:r>
          </a:p>
          <a:p>
            <a:pPr marL="685800" indent="-457200">
              <a:spcBef>
                <a:spcPts val="0"/>
              </a:spcBef>
            </a:pPr>
            <a:r>
              <a:rPr lang="en-US" dirty="0" smtClean="0">
                <a:latin typeface="Arial Narrow"/>
                <a:ea typeface="Arial Narrow"/>
                <a:cs typeface="Arial Narrow"/>
                <a:sym typeface="Arial Narrow"/>
              </a:rPr>
              <a:t>If </a:t>
            </a:r>
            <a:r>
              <a:rPr lang="en-US" dirty="0">
                <a:latin typeface="Arial Narrow"/>
                <a:ea typeface="Arial Narrow"/>
                <a:cs typeface="Arial Narrow"/>
                <a:sym typeface="Arial Narrow"/>
              </a:rPr>
              <a:t>they become lost, </a:t>
            </a:r>
            <a:r>
              <a:rPr lang="en-US" dirty="0" smtClean="0">
                <a:latin typeface="Arial Narrow"/>
                <a:ea typeface="Arial Narrow"/>
                <a:cs typeface="Arial Narrow"/>
                <a:sym typeface="Arial Narrow"/>
              </a:rPr>
              <a:t>they </a:t>
            </a:r>
            <a:r>
              <a:rPr lang="en-US" dirty="0">
                <a:latin typeface="Arial Narrow"/>
                <a:ea typeface="Arial Narrow"/>
                <a:cs typeface="Arial Narrow"/>
                <a:sym typeface="Arial Narrow"/>
              </a:rPr>
              <a:t>should know how to get out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latin typeface="Arial Narrow"/>
                <a:ea typeface="Arial Narrow"/>
                <a:cs typeface="Arial Narrow"/>
                <a:sym typeface="Arial Narrow"/>
              </a:rPr>
              <a:t>Example</a:t>
            </a:r>
          </a:p>
        </p:txBody>
      </p:sp>
      <p:grpSp>
        <p:nvGrpSpPr>
          <p:cNvPr id="2" name="Group 1"/>
          <p:cNvGrpSpPr/>
          <p:nvPr/>
        </p:nvGrpSpPr>
        <p:grpSpPr>
          <a:xfrm>
            <a:off x="1328048" y="869795"/>
            <a:ext cx="6700829" cy="3793906"/>
            <a:chOff x="1409825" y="941369"/>
            <a:chExt cx="6567014" cy="3729766"/>
          </a:xfrm>
        </p:grpSpPr>
        <p:pic>
          <p:nvPicPr>
            <p:cNvPr id="132" name="Shape 132"/>
            <p:cNvPicPr preferRelativeResize="0"/>
            <p:nvPr/>
          </p:nvPicPr>
          <p:blipFill>
            <a:blip r:embed="rId3">
              <a:alphaModFix/>
            </a:blip>
            <a:stretch>
              <a:fillRect/>
            </a:stretch>
          </p:blipFill>
          <p:spPr>
            <a:xfrm>
              <a:off x="1409825" y="978979"/>
              <a:ext cx="6567014" cy="3692156"/>
            </a:xfrm>
            <a:prstGeom prst="rect">
              <a:avLst/>
            </a:prstGeom>
            <a:noFill/>
            <a:ln>
              <a:noFill/>
            </a:ln>
          </p:spPr>
        </p:pic>
        <p:sp>
          <p:nvSpPr>
            <p:cNvPr id="133" name="Shape 133"/>
            <p:cNvSpPr/>
            <p:nvPr/>
          </p:nvSpPr>
          <p:spPr>
            <a:xfrm>
              <a:off x="2160950" y="941369"/>
              <a:ext cx="922800" cy="371400"/>
            </a:xfrm>
            <a:prstGeom prst="ellipse">
              <a:avLst/>
            </a:prstGeom>
            <a:no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34" name="Shape 134"/>
            <p:cNvSpPr/>
            <p:nvPr/>
          </p:nvSpPr>
          <p:spPr>
            <a:xfrm>
              <a:off x="2160950" y="2199532"/>
              <a:ext cx="1069200" cy="281400"/>
            </a:xfrm>
            <a:prstGeom prst="ellipse">
              <a:avLst/>
            </a:prstGeom>
            <a:no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35" name="Shape 135"/>
            <p:cNvSpPr/>
            <p:nvPr/>
          </p:nvSpPr>
          <p:spPr>
            <a:xfrm>
              <a:off x="2160950" y="3896212"/>
              <a:ext cx="1069200" cy="281400"/>
            </a:xfrm>
            <a:prstGeom prst="ellipse">
              <a:avLst/>
            </a:prstGeom>
            <a:no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36" name="Shape 136"/>
            <p:cNvSpPr/>
            <p:nvPr/>
          </p:nvSpPr>
          <p:spPr>
            <a:xfrm>
              <a:off x="3230150" y="1695679"/>
              <a:ext cx="2553900" cy="281400"/>
            </a:xfrm>
            <a:prstGeom prst="ellipse">
              <a:avLst/>
            </a:prstGeom>
            <a:no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grpSp>
      <p:sp>
        <p:nvSpPr>
          <p:cNvPr id="137" name="Shape 137"/>
          <p:cNvSpPr txBox="1"/>
          <p:nvPr/>
        </p:nvSpPr>
        <p:spPr>
          <a:xfrm>
            <a:off x="760950" y="4734825"/>
            <a:ext cx="8130900" cy="231000"/>
          </a:xfrm>
          <a:prstGeom prst="rect">
            <a:avLst/>
          </a:prstGeom>
          <a:noFill/>
          <a:ln>
            <a:noFill/>
          </a:ln>
        </p:spPr>
        <p:txBody>
          <a:bodyPr lIns="91425" tIns="91425" rIns="91425" bIns="91425" anchor="ctr" anchorCtr="0">
            <a:noAutofit/>
          </a:bodyPr>
          <a:lstStyle/>
          <a:p>
            <a:pPr lvl="0" rtl="0">
              <a:spcBef>
                <a:spcPts val="0"/>
              </a:spcBef>
              <a:buNone/>
            </a:pPr>
            <a:r>
              <a:rPr lang="en-US" u="sng" dirty="0">
                <a:solidFill>
                  <a:schemeClr val="hlink"/>
                </a:solidFill>
                <a:latin typeface="Arial Narrow Regular" charset="0"/>
                <a:ea typeface="Arial Narrow Regular" charset="0"/>
                <a:cs typeface="Arial Narrow Regular" charset="0"/>
                <a:hlinkClick r:id="rId4"/>
              </a:rPr>
              <a:t>https://data.sfgov.org/browse?category=City+Infrastructure&amp;limitTo=charts&amp;utf8=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Shape 144"/>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latin typeface="Arial Narrow"/>
                <a:ea typeface="Arial Narrow"/>
                <a:cs typeface="Arial Narrow"/>
                <a:sym typeface="Arial Narrow"/>
              </a:rPr>
              <a:t>Arlington County</a:t>
            </a:r>
          </a:p>
        </p:txBody>
      </p:sp>
      <p:grpSp>
        <p:nvGrpSpPr>
          <p:cNvPr id="2" name="Group 1"/>
          <p:cNvGrpSpPr/>
          <p:nvPr/>
        </p:nvGrpSpPr>
        <p:grpSpPr>
          <a:xfrm>
            <a:off x="447341" y="944670"/>
            <a:ext cx="7952153" cy="3530426"/>
            <a:chOff x="700100" y="989274"/>
            <a:chExt cx="7952153" cy="3530426"/>
          </a:xfrm>
        </p:grpSpPr>
        <p:pic>
          <p:nvPicPr>
            <p:cNvPr id="143" name="Shape 143" descr="Screen Shot 2016-06-17 at 1.04.38 PM.png"/>
            <p:cNvPicPr preferRelativeResize="0"/>
            <p:nvPr/>
          </p:nvPicPr>
          <p:blipFill rotWithShape="1">
            <a:blip r:embed="rId3">
              <a:alphaModFix/>
            </a:blip>
            <a:srcRect l="5947" t="19090" r="7852" b="12149"/>
            <a:stretch/>
          </p:blipFill>
          <p:spPr>
            <a:xfrm>
              <a:off x="784175" y="989274"/>
              <a:ext cx="7868078" cy="3530425"/>
            </a:xfrm>
            <a:prstGeom prst="rect">
              <a:avLst/>
            </a:prstGeom>
            <a:noFill/>
            <a:ln>
              <a:noFill/>
            </a:ln>
          </p:spPr>
        </p:pic>
        <p:sp>
          <p:nvSpPr>
            <p:cNvPr id="145" name="Shape 145"/>
            <p:cNvSpPr/>
            <p:nvPr/>
          </p:nvSpPr>
          <p:spPr>
            <a:xfrm>
              <a:off x="828525" y="2031475"/>
              <a:ext cx="878100" cy="463200"/>
            </a:xfrm>
            <a:prstGeom prst="ellipse">
              <a:avLst/>
            </a:prstGeom>
            <a:no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46" name="Shape 146"/>
            <p:cNvSpPr/>
            <p:nvPr/>
          </p:nvSpPr>
          <p:spPr>
            <a:xfrm>
              <a:off x="700100" y="2605700"/>
              <a:ext cx="1306800" cy="1914000"/>
            </a:xfrm>
            <a:prstGeom prst="flowChartAlternateProcess">
              <a:avLst/>
            </a:prstGeom>
            <a:no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47" name="Shape 147"/>
            <p:cNvSpPr/>
            <p:nvPr/>
          </p:nvSpPr>
          <p:spPr>
            <a:xfrm>
              <a:off x="828525" y="989275"/>
              <a:ext cx="405300" cy="213900"/>
            </a:xfrm>
            <a:prstGeom prst="ellipse">
              <a:avLst/>
            </a:prstGeom>
            <a:noFill/>
            <a:ln w="38100" cap="flat" cmpd="sng">
              <a:solidFill>
                <a:srgbClr val="85200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grpSp>
      <p:sp>
        <p:nvSpPr>
          <p:cNvPr id="148" name="Shape 148"/>
          <p:cNvSpPr txBox="1"/>
          <p:nvPr/>
        </p:nvSpPr>
        <p:spPr>
          <a:xfrm>
            <a:off x="6611725" y="4404400"/>
            <a:ext cx="2075075" cy="295500"/>
          </a:xfrm>
          <a:prstGeom prst="rect">
            <a:avLst/>
          </a:prstGeom>
          <a:noFill/>
          <a:ln>
            <a:noFill/>
          </a:ln>
        </p:spPr>
        <p:txBody>
          <a:bodyPr lIns="91425" tIns="91425" rIns="91425" bIns="91425" anchor="ctr" anchorCtr="0">
            <a:noAutofit/>
          </a:bodyPr>
          <a:lstStyle/>
          <a:p>
            <a:pPr lvl="0" algn="r" rtl="0">
              <a:spcBef>
                <a:spcPts val="0"/>
              </a:spcBef>
              <a:buNone/>
            </a:pPr>
            <a:r>
              <a:rPr lang="en-US" sz="1200" dirty="0">
                <a:latin typeface="Arial Narrow"/>
                <a:ea typeface="Arial Narrow"/>
                <a:cs typeface="Arial Narrow"/>
                <a:sym typeface="Arial Narrow"/>
                <a:hlinkClick r:id="rId4"/>
              </a:rPr>
              <a:t>https://</a:t>
            </a:r>
            <a:r>
              <a:rPr lang="en-US" sz="1200" dirty="0" err="1">
                <a:latin typeface="Arial Narrow"/>
                <a:ea typeface="Arial Narrow"/>
                <a:cs typeface="Arial Narrow"/>
                <a:sym typeface="Arial Narrow"/>
                <a:hlinkClick r:id="rId4"/>
              </a:rPr>
              <a:t>data.arlingtonva.us</a:t>
            </a:r>
            <a:r>
              <a:rPr lang="en-US" sz="1200" dirty="0">
                <a:latin typeface="Arial Narrow"/>
                <a:ea typeface="Arial Narrow"/>
                <a:cs typeface="Arial Narrow"/>
                <a:sym typeface="Arial Narrow"/>
                <a:hlinkClick r:id="rId4"/>
              </a:rPr>
              <a:t>/home/</a:t>
            </a:r>
            <a:endParaRPr lang="en-US" sz="1200" dirty="0">
              <a:latin typeface="Arial Narrow"/>
              <a:ea typeface="Arial Narrow"/>
              <a:cs typeface="Arial Narrow"/>
              <a:sym typeface="Arial Narro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a:t>Design</a:t>
            </a:r>
          </a:p>
        </p:txBody>
      </p:sp>
      <p:sp>
        <p:nvSpPr>
          <p:cNvPr id="155" name="Shape 155"/>
          <p:cNvSpPr txBox="1">
            <a:spLocks noGrp="1"/>
          </p:cNvSpPr>
          <p:nvPr>
            <p:ph type="body" idx="1"/>
          </p:nvPr>
        </p:nvSpPr>
        <p:spPr>
          <a:xfrm>
            <a:off x="722312" y="2180034"/>
            <a:ext cx="7772400" cy="1125000"/>
          </a:xfrm>
          <a:prstGeom prst="rect">
            <a:avLst/>
          </a:prstGeom>
        </p:spPr>
        <p:txBody>
          <a:bodyPr lIns="91425" tIns="91425" rIns="91425" bIns="91425" anchor="b" anchorCtr="0">
            <a:noAutofit/>
          </a:bodyPr>
          <a:lstStyle/>
          <a:p>
            <a:pPr lvl="0">
              <a:spcBef>
                <a:spcPts val="0"/>
              </a:spcBef>
              <a:buNone/>
            </a:pPr>
            <a:r>
              <a:rPr lang="en-US"/>
              <a:t>Mark Almanza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Design</a:t>
            </a:r>
          </a:p>
        </p:txBody>
      </p:sp>
      <p:sp>
        <p:nvSpPr>
          <p:cNvPr id="162" name="Shape 162"/>
          <p:cNvSpPr txBox="1">
            <a:spLocks noGrp="1"/>
          </p:cNvSpPr>
          <p:nvPr>
            <p:ph type="body" idx="1"/>
          </p:nvPr>
        </p:nvSpPr>
        <p:spPr>
          <a:xfrm>
            <a:off x="185853" y="864829"/>
            <a:ext cx="7348654" cy="3394500"/>
          </a:xfrm>
          <a:prstGeom prst="rect">
            <a:avLst/>
          </a:prstGeom>
        </p:spPr>
        <p:txBody>
          <a:bodyPr lIns="91425" tIns="91425" rIns="91425" bIns="91425" anchor="t" anchorCtr="0">
            <a:noAutofit/>
          </a:bodyPr>
          <a:lstStyle/>
          <a:p>
            <a:pPr marL="457200" lvl="0" indent="-228600" rtl="0">
              <a:spcBef>
                <a:spcPts val="0"/>
              </a:spcBef>
              <a:buFont typeface="Gill Sans"/>
            </a:pPr>
            <a:r>
              <a:rPr lang="en-US" sz="2400" dirty="0"/>
              <a:t>The design of the site should add to the user’s experience</a:t>
            </a:r>
          </a:p>
          <a:p>
            <a:pPr marL="457200" lvl="0" indent="-228600" rtl="0">
              <a:spcBef>
                <a:spcPts val="0"/>
              </a:spcBef>
              <a:buFont typeface="Gill Sans"/>
            </a:pPr>
            <a:r>
              <a:rPr lang="en-US" sz="2400" dirty="0"/>
              <a:t>An open data portal should: </a:t>
            </a:r>
            <a:endParaRPr lang="en-US" sz="2400" dirty="0" smtClean="0"/>
          </a:p>
          <a:p>
            <a:pPr marL="804862" lvl="1" indent="-228600">
              <a:spcBef>
                <a:spcPts val="0"/>
              </a:spcBef>
              <a:buFont typeface="Gill Sans"/>
            </a:pPr>
            <a:r>
              <a:rPr lang="en-US" sz="2000" dirty="0" smtClean="0">
                <a:latin typeface="Arial Narrow Regular" charset="0"/>
                <a:ea typeface="Arial Narrow Regular" charset="0"/>
                <a:cs typeface="Arial Narrow Regular" charset="0"/>
              </a:rPr>
              <a:t>be </a:t>
            </a:r>
            <a:r>
              <a:rPr lang="en-US" sz="2000" dirty="0">
                <a:latin typeface="Arial Narrow Regular" charset="0"/>
                <a:ea typeface="Arial Narrow Regular" charset="0"/>
                <a:cs typeface="Arial Narrow Regular" charset="0"/>
              </a:rPr>
              <a:t>easy to </a:t>
            </a:r>
            <a:r>
              <a:rPr lang="en-US" sz="2000" dirty="0" smtClean="0">
                <a:latin typeface="Arial Narrow Regular" charset="0"/>
                <a:ea typeface="Arial Narrow Regular" charset="0"/>
                <a:cs typeface="Arial Narrow Regular" charset="0"/>
              </a:rPr>
              <a:t>read</a:t>
            </a:r>
          </a:p>
          <a:p>
            <a:pPr marL="804862" lvl="1" indent="-228600">
              <a:spcBef>
                <a:spcPts val="0"/>
              </a:spcBef>
              <a:buFont typeface="Gill Sans"/>
            </a:pPr>
            <a:r>
              <a:rPr lang="en-US" sz="2000" dirty="0" smtClean="0">
                <a:latin typeface="Arial Narrow Regular" charset="0"/>
                <a:ea typeface="Arial Narrow Regular" charset="0"/>
                <a:cs typeface="Arial Narrow Regular" charset="0"/>
              </a:rPr>
              <a:t>have </a:t>
            </a:r>
            <a:r>
              <a:rPr lang="en-US" sz="2000" dirty="0">
                <a:latin typeface="Arial Narrow Regular" charset="0"/>
                <a:ea typeface="Arial Narrow Regular" charset="0"/>
                <a:cs typeface="Arial Narrow Regular" charset="0"/>
              </a:rPr>
              <a:t>a consistent </a:t>
            </a:r>
            <a:r>
              <a:rPr lang="en-US" sz="2000" dirty="0" smtClean="0">
                <a:latin typeface="Arial Narrow Regular" charset="0"/>
                <a:ea typeface="Arial Narrow Regular" charset="0"/>
                <a:cs typeface="Arial Narrow Regular" charset="0"/>
              </a:rPr>
              <a:t>style</a:t>
            </a:r>
          </a:p>
          <a:p>
            <a:pPr marL="804862" lvl="1" indent="-228600">
              <a:spcBef>
                <a:spcPts val="0"/>
              </a:spcBef>
              <a:buFont typeface="Gill Sans"/>
            </a:pPr>
            <a:r>
              <a:rPr lang="en-US" sz="2000" dirty="0" smtClean="0">
                <a:latin typeface="Arial Narrow Regular" charset="0"/>
                <a:ea typeface="Arial Narrow Regular" charset="0"/>
                <a:cs typeface="Arial Narrow Regular" charset="0"/>
              </a:rPr>
              <a:t>highlight </a:t>
            </a:r>
            <a:r>
              <a:rPr lang="en-US" sz="2000" dirty="0">
                <a:latin typeface="Arial Narrow Regular" charset="0"/>
                <a:ea typeface="Arial Narrow Regular" charset="0"/>
                <a:cs typeface="Arial Narrow Regular" charset="0"/>
              </a:rPr>
              <a:t>things important to the </a:t>
            </a:r>
            <a:r>
              <a:rPr lang="en-US" sz="2000" dirty="0" smtClean="0">
                <a:latin typeface="Arial Narrow Regular" charset="0"/>
                <a:ea typeface="Arial Narrow Regular" charset="0"/>
                <a:cs typeface="Arial Narrow Regular" charset="0"/>
              </a:rPr>
              <a:t>user</a:t>
            </a:r>
          </a:p>
          <a:p>
            <a:pPr marL="804862" lvl="1" indent="-228600">
              <a:spcBef>
                <a:spcPts val="0"/>
              </a:spcBef>
              <a:buFont typeface="Gill Sans"/>
            </a:pPr>
            <a:r>
              <a:rPr lang="en-US" sz="2000" dirty="0" smtClean="0">
                <a:latin typeface="Arial Narrow Regular" charset="0"/>
                <a:ea typeface="Arial Narrow Regular" charset="0"/>
                <a:cs typeface="Arial Narrow Regular" charset="0"/>
              </a:rPr>
              <a:t>inform </a:t>
            </a:r>
            <a:r>
              <a:rPr lang="en-US" sz="2000" dirty="0">
                <a:latin typeface="Arial Narrow Regular" charset="0"/>
                <a:ea typeface="Arial Narrow Regular" charset="0"/>
                <a:cs typeface="Arial Narrow Regular" charset="0"/>
              </a:rPr>
              <a:t>the user about the data at a </a:t>
            </a:r>
            <a:r>
              <a:rPr lang="en-US" sz="2000" dirty="0" smtClean="0">
                <a:latin typeface="Arial Narrow Regular" charset="0"/>
                <a:ea typeface="Arial Narrow Regular" charset="0"/>
                <a:cs typeface="Arial Narrow Regular" charset="0"/>
              </a:rPr>
              <a:t>glance</a:t>
            </a:r>
          </a:p>
          <a:p>
            <a:pPr marL="804862" lvl="1" indent="-228600">
              <a:spcBef>
                <a:spcPts val="0"/>
              </a:spcBef>
              <a:buFont typeface="Gill Sans"/>
            </a:pPr>
            <a:r>
              <a:rPr lang="en-US" sz="2000" dirty="0" smtClean="0">
                <a:latin typeface="Arial Narrow Regular" charset="0"/>
                <a:ea typeface="Arial Narrow Regular" charset="0"/>
                <a:cs typeface="Arial Narrow Regular" charset="0"/>
              </a:rPr>
              <a:t>imply </a:t>
            </a:r>
            <a:r>
              <a:rPr lang="en-US" sz="2000" dirty="0">
                <a:latin typeface="Arial Narrow Regular" charset="0"/>
                <a:ea typeface="Arial Narrow Regular" charset="0"/>
                <a:cs typeface="Arial Narrow Regular" charset="0"/>
              </a:rPr>
              <a:t>the use of tools presented to the user</a:t>
            </a:r>
          </a:p>
          <a:p>
            <a:pPr marL="457200" lvl="0" indent="0">
              <a:spcBef>
                <a:spcPts val="0"/>
              </a:spcBef>
              <a:buNone/>
            </a:pPr>
            <a:endParaRPr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Design</a:t>
            </a:r>
          </a:p>
        </p:txBody>
      </p:sp>
      <p:sp>
        <p:nvSpPr>
          <p:cNvPr id="169" name="Shape 169"/>
          <p:cNvSpPr txBox="1">
            <a:spLocks noGrp="1"/>
          </p:cNvSpPr>
          <p:nvPr>
            <p:ph type="body" idx="1"/>
          </p:nvPr>
        </p:nvSpPr>
        <p:spPr>
          <a:xfrm>
            <a:off x="159834" y="849961"/>
            <a:ext cx="8229600" cy="3394500"/>
          </a:xfrm>
          <a:prstGeom prst="rect">
            <a:avLst/>
          </a:prstGeom>
        </p:spPr>
        <p:txBody>
          <a:bodyPr lIns="91425" tIns="91425" rIns="91425" bIns="91425" anchor="t" anchorCtr="0">
            <a:noAutofit/>
          </a:bodyPr>
          <a:lstStyle/>
          <a:p>
            <a:pPr marL="457200" lvl="0" indent="-228600" rtl="0">
              <a:spcBef>
                <a:spcPts val="0"/>
              </a:spcBef>
            </a:pPr>
            <a:r>
              <a:rPr lang="en-US" sz="2400" dirty="0"/>
              <a:t>Easy to </a:t>
            </a:r>
            <a:r>
              <a:rPr lang="en-US" sz="2400" dirty="0" smtClean="0"/>
              <a:t>read</a:t>
            </a:r>
          </a:p>
          <a:p>
            <a:pPr marL="804862" lvl="1" indent="-228600">
              <a:spcBef>
                <a:spcPts val="0"/>
              </a:spcBef>
            </a:pPr>
            <a:r>
              <a:rPr lang="en-US" sz="2000" dirty="0" smtClean="0">
                <a:solidFill>
                  <a:srgbClr val="000000"/>
                </a:solidFill>
                <a:latin typeface="Arial Narrow Regular" charset="0"/>
                <a:ea typeface="Arial Narrow Regular" charset="0"/>
                <a:cs typeface="Arial Narrow Regular" charset="0"/>
              </a:rPr>
              <a:t>Text </a:t>
            </a:r>
            <a:r>
              <a:rPr lang="en-US" sz="2000" dirty="0">
                <a:solidFill>
                  <a:srgbClr val="000000"/>
                </a:solidFill>
                <a:latin typeface="Arial Narrow Regular" charset="0"/>
                <a:ea typeface="Arial Narrow Regular" charset="0"/>
                <a:cs typeface="Arial Narrow Regular" charset="0"/>
              </a:rPr>
              <a:t>should have high contrast to the </a:t>
            </a:r>
            <a:r>
              <a:rPr lang="en-US" sz="2000" dirty="0" smtClean="0">
                <a:solidFill>
                  <a:srgbClr val="000000"/>
                </a:solidFill>
                <a:latin typeface="Arial Narrow Regular" charset="0"/>
                <a:ea typeface="Arial Narrow Regular" charset="0"/>
                <a:cs typeface="Arial Narrow Regular" charset="0"/>
              </a:rPr>
              <a:t>background</a:t>
            </a:r>
          </a:p>
          <a:p>
            <a:pPr marL="1149350" lvl="2" indent="-228600">
              <a:spcBef>
                <a:spcPts val="0"/>
              </a:spcBef>
            </a:pPr>
            <a:r>
              <a:rPr lang="en-US" dirty="0" smtClean="0">
                <a:solidFill>
                  <a:srgbClr val="FFFFFF"/>
                </a:solidFill>
                <a:highlight>
                  <a:srgbClr val="000000"/>
                </a:highlight>
                <a:latin typeface="Arial Narrow Regular" charset="0"/>
                <a:ea typeface="Arial Narrow Regular" charset="0"/>
                <a:cs typeface="Arial Narrow Regular" charset="0"/>
              </a:rPr>
              <a:t>Like this</a:t>
            </a:r>
          </a:p>
          <a:p>
            <a:pPr marL="1149350" lvl="2" indent="-228600">
              <a:spcBef>
                <a:spcPts val="0"/>
              </a:spcBef>
            </a:pPr>
            <a:r>
              <a:rPr lang="en-US" dirty="0" smtClean="0">
                <a:solidFill>
                  <a:srgbClr val="FF9900"/>
                </a:solidFill>
                <a:highlight>
                  <a:srgbClr val="660000"/>
                </a:highlight>
                <a:latin typeface="Arial Narrow Regular" charset="0"/>
                <a:ea typeface="Arial Narrow Regular" charset="0"/>
                <a:cs typeface="Arial Narrow Regular" charset="0"/>
              </a:rPr>
              <a:t>or this</a:t>
            </a:r>
          </a:p>
          <a:p>
            <a:pPr marL="1149350" lvl="2" indent="-228600">
              <a:spcBef>
                <a:spcPts val="0"/>
              </a:spcBef>
            </a:pPr>
            <a:r>
              <a:rPr lang="en-US" dirty="0">
                <a:solidFill>
                  <a:srgbClr val="000000"/>
                </a:solidFill>
                <a:latin typeface="Arial Narrow Regular" charset="0"/>
                <a:ea typeface="Arial Narrow Regular" charset="0"/>
                <a:cs typeface="Arial Narrow Regular" charset="0"/>
              </a:rPr>
              <a:t>O</a:t>
            </a:r>
            <a:r>
              <a:rPr lang="en-US" dirty="0" smtClean="0">
                <a:solidFill>
                  <a:srgbClr val="000000"/>
                </a:solidFill>
                <a:latin typeface="Arial Narrow Regular" charset="0"/>
                <a:ea typeface="Arial Narrow Regular" charset="0"/>
                <a:cs typeface="Arial Narrow Regular" charset="0"/>
              </a:rPr>
              <a:t>therwise </a:t>
            </a:r>
            <a:r>
              <a:rPr lang="en-US" dirty="0">
                <a:solidFill>
                  <a:srgbClr val="000000"/>
                </a:solidFill>
                <a:latin typeface="Arial Narrow Regular" charset="0"/>
                <a:ea typeface="Arial Narrow Regular" charset="0"/>
                <a:cs typeface="Arial Narrow Regular" charset="0"/>
              </a:rPr>
              <a:t>it can be hard to </a:t>
            </a:r>
            <a:r>
              <a:rPr lang="en-US" dirty="0" smtClean="0">
                <a:solidFill>
                  <a:srgbClr val="000000"/>
                </a:solidFill>
                <a:latin typeface="Arial Narrow Regular" charset="0"/>
                <a:ea typeface="Arial Narrow Regular" charset="0"/>
                <a:cs typeface="Arial Narrow Regular" charset="0"/>
              </a:rPr>
              <a:t>read : </a:t>
            </a:r>
            <a:r>
              <a:rPr lang="en-US" dirty="0" smtClean="0">
                <a:solidFill>
                  <a:srgbClr val="B6D7A8"/>
                </a:solidFill>
                <a:highlight>
                  <a:srgbClr val="CCCCCC"/>
                </a:highlight>
                <a:latin typeface="Arial Narrow Regular" charset="0"/>
                <a:ea typeface="Arial Narrow Regular" charset="0"/>
                <a:cs typeface="Arial Narrow Regular" charset="0"/>
              </a:rPr>
              <a:t>like </a:t>
            </a:r>
            <a:r>
              <a:rPr lang="en-US" dirty="0">
                <a:solidFill>
                  <a:srgbClr val="B6D7A8"/>
                </a:solidFill>
                <a:highlight>
                  <a:srgbClr val="CCCCCC"/>
                </a:highlight>
                <a:latin typeface="Arial Narrow Regular" charset="0"/>
                <a:ea typeface="Arial Narrow Regular" charset="0"/>
                <a:cs typeface="Arial Narrow Regular" charset="0"/>
              </a:rPr>
              <a:t>this </a:t>
            </a:r>
            <a:endParaRPr lang="en-US" dirty="0" smtClean="0">
              <a:solidFill>
                <a:srgbClr val="B6D7A8"/>
              </a:solidFill>
              <a:highlight>
                <a:srgbClr val="CCCCCC"/>
              </a:highlight>
              <a:latin typeface="Arial Narrow Regular" charset="0"/>
              <a:ea typeface="Arial Narrow Regular" charset="0"/>
              <a:cs typeface="Arial Narrow Regular" charset="0"/>
            </a:endParaRPr>
          </a:p>
          <a:p>
            <a:pPr marL="804862" lvl="1" indent="-228600">
              <a:spcBef>
                <a:spcPts val="0"/>
              </a:spcBef>
            </a:pPr>
            <a:r>
              <a:rPr lang="en-US" sz="2000" dirty="0" smtClean="0">
                <a:solidFill>
                  <a:srgbClr val="000000"/>
                </a:solidFill>
                <a:latin typeface="Arial Narrow Regular" charset="0"/>
                <a:ea typeface="Arial Narrow Regular" charset="0"/>
                <a:cs typeface="Arial Narrow Regular" charset="0"/>
              </a:rPr>
              <a:t>Text </a:t>
            </a:r>
            <a:r>
              <a:rPr lang="en-US" sz="2000" dirty="0">
                <a:solidFill>
                  <a:srgbClr val="000000"/>
                </a:solidFill>
                <a:latin typeface="Arial Narrow Regular" charset="0"/>
                <a:ea typeface="Arial Narrow Regular" charset="0"/>
                <a:cs typeface="Arial Narrow Regular" charset="0"/>
              </a:rPr>
              <a:t>should be </a:t>
            </a:r>
            <a:r>
              <a:rPr lang="en-US" sz="2000" dirty="0" smtClean="0">
                <a:solidFill>
                  <a:srgbClr val="000000"/>
                </a:solidFill>
                <a:latin typeface="Arial Narrow Regular" charset="0"/>
                <a:ea typeface="Arial Narrow Regular" charset="0"/>
                <a:cs typeface="Arial Narrow Regular" charset="0"/>
              </a:rPr>
              <a:t>clear</a:t>
            </a:r>
          </a:p>
          <a:p>
            <a:pPr marL="1149350" lvl="2" indent="-228600">
              <a:spcBef>
                <a:spcPts val="0"/>
              </a:spcBef>
            </a:pPr>
            <a:r>
              <a:rPr lang="en-US" dirty="0" smtClean="0">
                <a:solidFill>
                  <a:srgbClr val="000000"/>
                </a:solidFill>
                <a:latin typeface="Arial Narrow Regular" charset="0"/>
                <a:ea typeface="Arial Narrow Regular" charset="0"/>
                <a:cs typeface="Arial Narrow Regular" charset="0"/>
              </a:rPr>
              <a:t>Neat</a:t>
            </a:r>
            <a:r>
              <a:rPr lang="en-US" dirty="0">
                <a:solidFill>
                  <a:srgbClr val="000000"/>
                </a:solidFill>
                <a:latin typeface="Arial Narrow Regular" charset="0"/>
                <a:ea typeface="Arial Narrow Regular" charset="0"/>
                <a:cs typeface="Arial Narrow Regular" charset="0"/>
              </a:rPr>
              <a:t>, legible fonts should be </a:t>
            </a:r>
            <a:r>
              <a:rPr lang="en-US" dirty="0" smtClean="0">
                <a:solidFill>
                  <a:srgbClr val="000000"/>
                </a:solidFill>
                <a:latin typeface="Arial Narrow Regular" charset="0"/>
                <a:ea typeface="Arial Narrow Regular" charset="0"/>
                <a:cs typeface="Arial Narrow Regular" charset="0"/>
              </a:rPr>
              <a:t>used</a:t>
            </a:r>
          </a:p>
          <a:p>
            <a:pPr marL="1149350" lvl="2" indent="-228600">
              <a:spcBef>
                <a:spcPts val="0"/>
              </a:spcBef>
            </a:pPr>
            <a:r>
              <a:rPr lang="en-US" dirty="0" smtClean="0">
                <a:solidFill>
                  <a:srgbClr val="000000"/>
                </a:solidFill>
                <a:latin typeface="Arial Narrow Regular" charset="0"/>
                <a:ea typeface="Arial Narrow Regular" charset="0"/>
                <a:cs typeface="Arial Narrow Regular" charset="0"/>
                <a:sym typeface="Mr De Haviland"/>
              </a:rPr>
              <a:t>Messy</a:t>
            </a:r>
            <a:r>
              <a:rPr lang="en-US" dirty="0">
                <a:solidFill>
                  <a:srgbClr val="000000"/>
                </a:solidFill>
                <a:latin typeface="Arial Narrow Regular" charset="0"/>
                <a:ea typeface="Arial Narrow Regular" charset="0"/>
                <a:cs typeface="Arial Narrow Regular" charset="0"/>
                <a:sym typeface="Mr De Haviland"/>
              </a:rPr>
              <a:t>, dense fonts should be avoided</a:t>
            </a:r>
          </a:p>
          <a:p>
            <a:pPr marL="457200" lvl="0" indent="0" rtl="0">
              <a:spcBef>
                <a:spcPts val="0"/>
              </a:spcBef>
              <a:buNone/>
            </a:pPr>
            <a:endParaRPr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Design</a:t>
            </a:r>
          </a:p>
        </p:txBody>
      </p:sp>
      <p:sp>
        <p:nvSpPr>
          <p:cNvPr id="176" name="Shape 176"/>
          <p:cNvSpPr txBox="1">
            <a:spLocks noGrp="1"/>
          </p:cNvSpPr>
          <p:nvPr>
            <p:ph type="body" idx="1"/>
          </p:nvPr>
        </p:nvSpPr>
        <p:spPr>
          <a:xfrm>
            <a:off x="130098" y="924302"/>
            <a:ext cx="8229600" cy="3394500"/>
          </a:xfrm>
          <a:prstGeom prst="rect">
            <a:avLst/>
          </a:prstGeom>
        </p:spPr>
        <p:txBody>
          <a:bodyPr lIns="91425" tIns="91425" rIns="91425" bIns="91425" anchor="t" anchorCtr="0">
            <a:noAutofit/>
          </a:bodyPr>
          <a:lstStyle/>
          <a:p>
            <a:pPr marL="457200" lvl="0" indent="-228600" rtl="0">
              <a:spcBef>
                <a:spcPts val="0"/>
              </a:spcBef>
            </a:pPr>
            <a:r>
              <a:rPr lang="en-US" sz="2400" dirty="0"/>
              <a:t>The design should be consistent throughout the site </a:t>
            </a:r>
            <a:endParaRPr lang="en-US" sz="2400" dirty="0" smtClean="0"/>
          </a:p>
          <a:p>
            <a:pPr marL="804862" lvl="1" indent="-228600">
              <a:spcBef>
                <a:spcPts val="0"/>
              </a:spcBef>
            </a:pPr>
            <a:r>
              <a:rPr lang="en-US" sz="2000" dirty="0" smtClean="0">
                <a:latin typeface="Arial Narrow Regular" charset="0"/>
                <a:ea typeface="Arial Narrow Regular" charset="0"/>
                <a:cs typeface="Arial Narrow Regular" charset="0"/>
              </a:rPr>
              <a:t>The </a:t>
            </a:r>
            <a:r>
              <a:rPr lang="en-US" sz="2000" dirty="0">
                <a:latin typeface="Arial Narrow Regular" charset="0"/>
                <a:ea typeface="Arial Narrow Regular" charset="0"/>
                <a:cs typeface="Arial Narrow Regular" charset="0"/>
              </a:rPr>
              <a:t>color scheme and placement of tools should be kept the </a:t>
            </a:r>
            <a:r>
              <a:rPr lang="en-US" sz="2000" dirty="0" smtClean="0">
                <a:latin typeface="Arial Narrow Regular" charset="0"/>
                <a:ea typeface="Arial Narrow Regular" charset="0"/>
                <a:cs typeface="Arial Narrow Regular" charset="0"/>
              </a:rPr>
              <a:t>same</a:t>
            </a:r>
          </a:p>
          <a:p>
            <a:pPr marL="1149350" lvl="2" indent="-228600">
              <a:spcBef>
                <a:spcPts val="0"/>
              </a:spcBef>
            </a:pPr>
            <a:r>
              <a:rPr lang="en-US" dirty="0" smtClean="0">
                <a:latin typeface="Arial Narrow Regular" charset="0"/>
                <a:ea typeface="Arial Narrow Regular" charset="0"/>
                <a:cs typeface="Arial Narrow Regular" charset="0"/>
              </a:rPr>
              <a:t>Unless </a:t>
            </a:r>
            <a:r>
              <a:rPr lang="en-US" dirty="0">
                <a:latin typeface="Arial Narrow Regular" charset="0"/>
                <a:ea typeface="Arial Narrow Regular" charset="0"/>
                <a:cs typeface="Arial Narrow Regular" charset="0"/>
              </a:rPr>
              <a:t>the change is meant to highlight a new tool</a:t>
            </a:r>
          </a:p>
          <a:p>
            <a:pPr marL="457200" lvl="0" indent="0">
              <a:spcBef>
                <a:spcPts val="0"/>
              </a:spcBef>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Design</a:t>
            </a:r>
          </a:p>
        </p:txBody>
      </p:sp>
      <p:sp>
        <p:nvSpPr>
          <p:cNvPr id="183" name="Shape 183"/>
          <p:cNvSpPr txBox="1">
            <a:spLocks noGrp="1"/>
          </p:cNvSpPr>
          <p:nvPr>
            <p:ph type="body" idx="1"/>
          </p:nvPr>
        </p:nvSpPr>
        <p:spPr>
          <a:xfrm>
            <a:off x="100361" y="894565"/>
            <a:ext cx="8229600" cy="3394500"/>
          </a:xfrm>
          <a:prstGeom prst="rect">
            <a:avLst/>
          </a:prstGeom>
        </p:spPr>
        <p:txBody>
          <a:bodyPr lIns="91425" tIns="91425" rIns="91425" bIns="91425" anchor="t" anchorCtr="0">
            <a:noAutofit/>
          </a:bodyPr>
          <a:lstStyle/>
          <a:p>
            <a:pPr marL="457200" lvl="0" indent="-228600" rtl="0">
              <a:spcBef>
                <a:spcPts val="0"/>
              </a:spcBef>
            </a:pPr>
            <a:r>
              <a:rPr lang="en-US" sz="2400" dirty="0"/>
              <a:t>Important functions should be </a:t>
            </a:r>
            <a:r>
              <a:rPr lang="en-US" sz="2400" dirty="0" smtClean="0"/>
              <a:t>highlighted</a:t>
            </a:r>
          </a:p>
          <a:p>
            <a:pPr marL="804862" lvl="1" indent="-228600">
              <a:spcBef>
                <a:spcPts val="0"/>
              </a:spcBef>
            </a:pPr>
            <a:r>
              <a:rPr lang="en-US" sz="2000" dirty="0" smtClean="0">
                <a:latin typeface="Arial Narrow Regular" charset="0"/>
                <a:ea typeface="Arial Narrow Regular" charset="0"/>
                <a:cs typeface="Arial Narrow Regular" charset="0"/>
              </a:rPr>
              <a:t>A </a:t>
            </a:r>
            <a:r>
              <a:rPr lang="en-US" sz="2000" dirty="0">
                <a:latin typeface="Arial Narrow Regular" charset="0"/>
                <a:ea typeface="Arial Narrow Regular" charset="0"/>
                <a:cs typeface="Arial Narrow Regular" charset="0"/>
              </a:rPr>
              <a:t>user should see all of the important functions as soon as they land on the home page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rtl="0">
              <a:spcBef>
                <a:spcPts val="0"/>
              </a:spcBef>
              <a:buNone/>
            </a:pPr>
            <a:r>
              <a:rPr lang="en-US" dirty="0"/>
              <a:t>Example </a:t>
            </a:r>
          </a:p>
        </p:txBody>
      </p:sp>
      <p:sp>
        <p:nvSpPr>
          <p:cNvPr id="190" name="Shape 190"/>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lvl="0" rtl="0">
              <a:spcBef>
                <a:spcPts val="0"/>
              </a:spcBef>
              <a:buNone/>
            </a:pPr>
            <a:r>
              <a:rPr lang="en-US"/>
              <a:t> </a:t>
            </a:r>
          </a:p>
        </p:txBody>
      </p:sp>
      <p:pic>
        <p:nvPicPr>
          <p:cNvPr id="191" name="Shape 191" descr="Screen Shot 2016-06-15 at 9.31.39 AM.png"/>
          <p:cNvPicPr preferRelativeResize="0"/>
          <p:nvPr/>
        </p:nvPicPr>
        <p:blipFill>
          <a:blip r:embed="rId3">
            <a:alphaModFix/>
          </a:blip>
          <a:stretch>
            <a:fillRect/>
          </a:stretch>
        </p:blipFill>
        <p:spPr>
          <a:xfrm>
            <a:off x="721210" y="1006078"/>
            <a:ext cx="7888685" cy="3631700"/>
          </a:xfrm>
          <a:prstGeom prst="rect">
            <a:avLst/>
          </a:prstGeom>
          <a:noFill/>
          <a:ln>
            <a:noFill/>
          </a:ln>
        </p:spPr>
      </p:pic>
      <p:grpSp>
        <p:nvGrpSpPr>
          <p:cNvPr id="3" name="Group 2"/>
          <p:cNvGrpSpPr/>
          <p:nvPr/>
        </p:nvGrpSpPr>
        <p:grpSpPr>
          <a:xfrm>
            <a:off x="7074540" y="4302000"/>
            <a:ext cx="2133900" cy="335778"/>
            <a:chOff x="6710267" y="4221355"/>
            <a:chExt cx="2133900" cy="335778"/>
          </a:xfrm>
        </p:grpSpPr>
        <p:sp>
          <p:nvSpPr>
            <p:cNvPr id="2" name="Rectangle 1"/>
            <p:cNvSpPr/>
            <p:nvPr/>
          </p:nvSpPr>
          <p:spPr>
            <a:xfrm>
              <a:off x="6717701" y="4293524"/>
              <a:ext cx="1571372" cy="263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Shape 192"/>
            <p:cNvSpPr txBox="1"/>
            <p:nvPr/>
          </p:nvSpPr>
          <p:spPr>
            <a:xfrm>
              <a:off x="6710267" y="4221355"/>
              <a:ext cx="2133900" cy="256500"/>
            </a:xfrm>
            <a:prstGeom prst="rect">
              <a:avLst/>
            </a:prstGeom>
            <a:noFill/>
            <a:ln>
              <a:noFill/>
            </a:ln>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hlinkClick r:id="rId4"/>
                </a:rPr>
                <a:t>https://data.sfgov.org/</a:t>
              </a:r>
              <a:endParaRPr lang="en-US" dirty="0">
                <a:latin typeface="Arial Narrow Regular" charset="0"/>
                <a:ea typeface="Arial Narrow Regular" charset="0"/>
                <a:cs typeface="Arial Narrow Regular"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a:latin typeface="Arial Narrow"/>
                <a:ea typeface="Arial Narrow"/>
                <a:cs typeface="Arial Narrow"/>
                <a:sym typeface="Arial Narrow"/>
              </a:rPr>
              <a:t>Introduction</a:t>
            </a:r>
          </a:p>
        </p:txBody>
      </p:sp>
      <p:sp>
        <p:nvSpPr>
          <p:cNvPr id="56" name="Shape 56"/>
          <p:cNvSpPr txBox="1">
            <a:spLocks noGrp="1"/>
          </p:cNvSpPr>
          <p:nvPr>
            <p:ph type="body" idx="1"/>
          </p:nvPr>
        </p:nvSpPr>
        <p:spPr>
          <a:xfrm>
            <a:off x="722312" y="2180034"/>
            <a:ext cx="7772400" cy="1125000"/>
          </a:xfrm>
          <a:prstGeom prst="rect">
            <a:avLst/>
          </a:prstGeom>
        </p:spPr>
        <p:txBody>
          <a:bodyPr lIns="91425" tIns="91425" rIns="91425" bIns="91425" anchor="b" anchorCtr="0">
            <a:noAutofit/>
          </a:bodyPr>
          <a:lstStyle/>
          <a:p>
            <a:pPr lvl="0">
              <a:spcBef>
                <a:spcPts val="0"/>
              </a:spcBef>
              <a:buNone/>
            </a:pPr>
            <a:r>
              <a:rPr lang="en-US">
                <a:latin typeface="Arial Narrow"/>
                <a:ea typeface="Arial Narrow"/>
                <a:cs typeface="Arial Narrow"/>
                <a:sym typeface="Arial Narrow"/>
              </a:rPr>
              <a:t>Madison Arnsbarger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Design</a:t>
            </a:r>
          </a:p>
        </p:txBody>
      </p:sp>
      <p:sp>
        <p:nvSpPr>
          <p:cNvPr id="199" name="Shape 199"/>
          <p:cNvSpPr txBox="1">
            <a:spLocks noGrp="1"/>
          </p:cNvSpPr>
          <p:nvPr>
            <p:ph type="body" idx="1"/>
          </p:nvPr>
        </p:nvSpPr>
        <p:spPr>
          <a:xfrm>
            <a:off x="118946" y="943175"/>
            <a:ext cx="8422887" cy="3394500"/>
          </a:xfrm>
          <a:prstGeom prst="rect">
            <a:avLst/>
          </a:prstGeom>
        </p:spPr>
        <p:txBody>
          <a:bodyPr lIns="91425" tIns="91425" rIns="91425" bIns="91425" anchor="t" anchorCtr="0">
            <a:noAutofit/>
          </a:bodyPr>
          <a:lstStyle/>
          <a:p>
            <a:pPr marL="457200" lvl="0" indent="-228600" rtl="0">
              <a:spcBef>
                <a:spcPts val="0"/>
              </a:spcBef>
            </a:pPr>
            <a:r>
              <a:rPr lang="en-US" sz="2400" dirty="0"/>
              <a:t>The design should present information to the user before they click on a dataset or </a:t>
            </a:r>
            <a:r>
              <a:rPr lang="en-US" sz="2400" dirty="0" smtClean="0"/>
              <a:t>visualization</a:t>
            </a:r>
          </a:p>
          <a:p>
            <a:pPr marL="804862" lvl="1" indent="-228600">
              <a:spcBef>
                <a:spcPts val="0"/>
              </a:spcBef>
            </a:pPr>
            <a:r>
              <a:rPr lang="en-US" sz="2000" dirty="0" smtClean="0">
                <a:latin typeface="Arial Narrow Regular" charset="0"/>
                <a:ea typeface="Arial Narrow Regular" charset="0"/>
                <a:cs typeface="Arial Narrow Regular" charset="0"/>
              </a:rPr>
              <a:t>Different </a:t>
            </a:r>
            <a:r>
              <a:rPr lang="en-US" sz="2000" dirty="0">
                <a:latin typeface="Arial Narrow Regular" charset="0"/>
                <a:ea typeface="Arial Narrow Regular" charset="0"/>
                <a:cs typeface="Arial Narrow Regular" charset="0"/>
              </a:rPr>
              <a:t>types of data should be differentiable at a </a:t>
            </a:r>
            <a:r>
              <a:rPr lang="en-US" sz="2000" dirty="0" smtClean="0">
                <a:latin typeface="Arial Narrow Regular" charset="0"/>
                <a:ea typeface="Arial Narrow Regular" charset="0"/>
                <a:cs typeface="Arial Narrow Regular" charset="0"/>
              </a:rPr>
              <a:t>glance</a:t>
            </a:r>
            <a:endParaRPr lang="en-US" sz="2000" dirty="0">
              <a:latin typeface="Arial Narrow Regular" charset="0"/>
              <a:ea typeface="Arial Narrow Regular" charset="0"/>
              <a:cs typeface="Arial Narrow Regular" charset="0"/>
            </a:endParaRPr>
          </a:p>
          <a:p>
            <a:pPr marL="457200" lvl="0" indent="0">
              <a:spcBef>
                <a:spcPts val="0"/>
              </a:spcBef>
              <a:buNone/>
            </a:pPr>
            <a:endParaRPr dirty="0"/>
          </a:p>
        </p:txBody>
      </p:sp>
      <p:pic>
        <p:nvPicPr>
          <p:cNvPr id="200" name="Shape 200" descr="Screen Shot 2016-06-15 at 9.26.00 AM.png"/>
          <p:cNvPicPr preferRelativeResize="0"/>
          <p:nvPr/>
        </p:nvPicPr>
        <p:blipFill>
          <a:blip r:embed="rId3">
            <a:alphaModFix/>
          </a:blip>
          <a:stretch>
            <a:fillRect/>
          </a:stretch>
        </p:blipFill>
        <p:spPr>
          <a:xfrm>
            <a:off x="1171197" y="2126915"/>
            <a:ext cx="2733907" cy="2517360"/>
          </a:xfrm>
          <a:prstGeom prst="rect">
            <a:avLst/>
          </a:prstGeom>
          <a:noFill/>
          <a:ln>
            <a:noFill/>
          </a:ln>
        </p:spPr>
      </p:pic>
      <p:sp>
        <p:nvSpPr>
          <p:cNvPr id="201" name="Shape 201"/>
          <p:cNvSpPr txBox="1"/>
          <p:nvPr/>
        </p:nvSpPr>
        <p:spPr>
          <a:xfrm>
            <a:off x="6634800" y="4326374"/>
            <a:ext cx="2509200" cy="306600"/>
          </a:xfrm>
          <a:prstGeom prst="rect">
            <a:avLst/>
          </a:prstGeom>
          <a:noFill/>
          <a:ln>
            <a:noFill/>
          </a:ln>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hlinkClick r:id="rId4"/>
              </a:rPr>
              <a:t>https://</a:t>
            </a:r>
            <a:r>
              <a:rPr lang="en-US" dirty="0" err="1">
                <a:latin typeface="Arial Narrow Regular" charset="0"/>
                <a:ea typeface="Arial Narrow Regular" charset="0"/>
                <a:cs typeface="Arial Narrow Regular" charset="0"/>
                <a:hlinkClick r:id="rId4"/>
              </a:rPr>
              <a:t>data.cityofchicago.org</a:t>
            </a:r>
            <a:r>
              <a:rPr lang="en-US" dirty="0">
                <a:latin typeface="Arial Narrow Regular" charset="0"/>
                <a:ea typeface="Arial Narrow Regular" charset="0"/>
                <a:cs typeface="Arial Narrow Regular" charset="0"/>
                <a:hlinkClick r:id="rId4"/>
              </a:rPr>
              <a:t>/</a:t>
            </a:r>
            <a:endParaRPr lang="en-US" dirty="0">
              <a:latin typeface="Arial Narrow Regular" charset="0"/>
              <a:ea typeface="Arial Narrow Regular" charset="0"/>
              <a:cs typeface="Arial Narrow Regular"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Design</a:t>
            </a:r>
          </a:p>
        </p:txBody>
      </p:sp>
      <p:sp>
        <p:nvSpPr>
          <p:cNvPr id="208" name="Shape 208"/>
          <p:cNvSpPr txBox="1">
            <a:spLocks noGrp="1"/>
          </p:cNvSpPr>
          <p:nvPr>
            <p:ph type="body" idx="1"/>
          </p:nvPr>
        </p:nvSpPr>
        <p:spPr>
          <a:xfrm>
            <a:off x="133813" y="946605"/>
            <a:ext cx="8214733" cy="3394500"/>
          </a:xfrm>
          <a:prstGeom prst="rect">
            <a:avLst/>
          </a:prstGeom>
        </p:spPr>
        <p:txBody>
          <a:bodyPr lIns="91425" tIns="91425" rIns="91425" bIns="91425" anchor="t" anchorCtr="0">
            <a:noAutofit/>
          </a:bodyPr>
          <a:lstStyle/>
          <a:p>
            <a:pPr marL="457200" lvl="0" indent="-228600" rtl="0">
              <a:spcBef>
                <a:spcPts val="0"/>
              </a:spcBef>
            </a:pPr>
            <a:r>
              <a:rPr lang="en-US" sz="2400" dirty="0"/>
              <a:t>The design should imply the function of the tools presented to the </a:t>
            </a:r>
            <a:r>
              <a:rPr lang="en-US" sz="2400" dirty="0" smtClean="0"/>
              <a:t>user</a:t>
            </a:r>
          </a:p>
          <a:p>
            <a:pPr marL="804862" lvl="1" indent="-228600">
              <a:spcBef>
                <a:spcPts val="0"/>
              </a:spcBef>
            </a:pPr>
            <a:r>
              <a:rPr lang="en-US" sz="2000" dirty="0" smtClean="0">
                <a:latin typeface="Arial Narrow Regular" charset="0"/>
                <a:ea typeface="Arial Narrow Regular" charset="0"/>
                <a:cs typeface="Arial Narrow Regular" charset="0"/>
              </a:rPr>
              <a:t>The </a:t>
            </a:r>
            <a:r>
              <a:rPr lang="en-US" sz="2000" dirty="0">
                <a:latin typeface="Arial Narrow Regular" charset="0"/>
                <a:ea typeface="Arial Narrow Regular" charset="0"/>
                <a:cs typeface="Arial Narrow Regular" charset="0"/>
              </a:rPr>
              <a:t>use of graphics, colors, and labeling should create a set of easily differentiated tools</a:t>
            </a:r>
          </a:p>
          <a:p>
            <a:pPr marL="457200" lvl="0" indent="0" rtl="0">
              <a:spcBef>
                <a:spcPts val="480"/>
              </a:spcBef>
              <a:buNone/>
            </a:pPr>
            <a:endParaRPr sz="2400" dirty="0"/>
          </a:p>
          <a:p>
            <a:pPr marL="457200" lvl="0" indent="0" rtl="0">
              <a:spcBef>
                <a:spcPts val="0"/>
              </a:spcBef>
              <a:buNone/>
            </a:pPr>
            <a:endParaRPr dirty="0"/>
          </a:p>
        </p:txBody>
      </p:sp>
      <p:pic>
        <p:nvPicPr>
          <p:cNvPr id="209" name="Shape 209" descr="Screen Shot 2016-06-15 at 9.19.56 AM.png"/>
          <p:cNvPicPr preferRelativeResize="0"/>
          <p:nvPr/>
        </p:nvPicPr>
        <p:blipFill>
          <a:blip r:embed="rId3">
            <a:alphaModFix/>
          </a:blip>
          <a:stretch>
            <a:fillRect/>
          </a:stretch>
        </p:blipFill>
        <p:spPr>
          <a:xfrm>
            <a:off x="952935" y="2874313"/>
            <a:ext cx="7238130" cy="723813"/>
          </a:xfrm>
          <a:prstGeom prst="rect">
            <a:avLst/>
          </a:prstGeom>
          <a:noFill/>
          <a:ln>
            <a:noFill/>
          </a:ln>
        </p:spPr>
      </p:pic>
      <p:sp>
        <p:nvSpPr>
          <p:cNvPr id="210" name="Shape 210"/>
          <p:cNvSpPr txBox="1"/>
          <p:nvPr/>
        </p:nvSpPr>
        <p:spPr>
          <a:xfrm>
            <a:off x="6588928" y="4299494"/>
            <a:ext cx="2978400" cy="413100"/>
          </a:xfrm>
          <a:prstGeom prst="rect">
            <a:avLst/>
          </a:prstGeom>
          <a:noFill/>
          <a:ln>
            <a:noFill/>
          </a:ln>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hlinkClick r:id="rId4"/>
              </a:rPr>
              <a:t>https://</a:t>
            </a:r>
            <a:r>
              <a:rPr lang="en-US" dirty="0" err="1">
                <a:latin typeface="Arial Narrow Regular" charset="0"/>
                <a:ea typeface="Arial Narrow Regular" charset="0"/>
                <a:cs typeface="Arial Narrow Regular" charset="0"/>
                <a:hlinkClick r:id="rId4"/>
              </a:rPr>
              <a:t>data.cityofchicago.org</a:t>
            </a:r>
            <a:r>
              <a:rPr lang="en-US" dirty="0">
                <a:latin typeface="Arial Narrow Regular" charset="0"/>
                <a:ea typeface="Arial Narrow Regular" charset="0"/>
                <a:cs typeface="Arial Narrow Regular" charset="0"/>
                <a:hlinkClick r:id="rId4"/>
              </a:rPr>
              <a:t>/</a:t>
            </a:r>
            <a:endParaRPr lang="en-US" dirty="0">
              <a:latin typeface="Arial Narrow Regular" charset="0"/>
              <a:ea typeface="Arial Narrow Regular" charset="0"/>
              <a:cs typeface="Arial Narrow Regular"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dirty="0"/>
              <a:t>Data</a:t>
            </a:r>
          </a:p>
        </p:txBody>
      </p:sp>
      <p:sp>
        <p:nvSpPr>
          <p:cNvPr id="217" name="Shape 217"/>
          <p:cNvSpPr txBox="1">
            <a:spLocks noGrp="1"/>
          </p:cNvSpPr>
          <p:nvPr>
            <p:ph type="body" idx="1"/>
          </p:nvPr>
        </p:nvSpPr>
        <p:spPr>
          <a:xfrm>
            <a:off x="722312" y="2180034"/>
            <a:ext cx="7772400" cy="1125000"/>
          </a:xfrm>
          <a:prstGeom prst="rect">
            <a:avLst/>
          </a:prstGeom>
        </p:spPr>
        <p:txBody>
          <a:bodyPr lIns="91425" tIns="91425" rIns="91425" bIns="91425" anchor="b" anchorCtr="0">
            <a:noAutofit/>
          </a:bodyPr>
          <a:lstStyle/>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dirty="0"/>
              <a:t>Data Tidiness</a:t>
            </a:r>
          </a:p>
        </p:txBody>
      </p:sp>
      <p:sp>
        <p:nvSpPr>
          <p:cNvPr id="224" name="Shape 224"/>
          <p:cNvSpPr txBox="1">
            <a:spLocks noGrp="1"/>
          </p:cNvSpPr>
          <p:nvPr>
            <p:ph type="body" idx="1"/>
          </p:nvPr>
        </p:nvSpPr>
        <p:spPr>
          <a:xfrm>
            <a:off x="722312" y="2180034"/>
            <a:ext cx="7772400" cy="1125000"/>
          </a:xfrm>
          <a:prstGeom prst="rect">
            <a:avLst/>
          </a:prstGeom>
        </p:spPr>
        <p:txBody>
          <a:bodyPr lIns="91425" tIns="91425" rIns="91425" bIns="91425" anchor="b" anchorCtr="0">
            <a:noAutofit/>
          </a:bodyPr>
          <a:lstStyle/>
          <a:p>
            <a:pPr lvl="0">
              <a:spcBef>
                <a:spcPts val="0"/>
              </a:spcBef>
              <a:buNone/>
            </a:pPr>
            <a:r>
              <a:rPr lang="en-US" dirty="0"/>
              <a:t>William </a:t>
            </a:r>
            <a:r>
              <a:rPr lang="en-US" dirty="0" err="1"/>
              <a:t>Sandholtz</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Tidiness</a:t>
            </a:r>
          </a:p>
        </p:txBody>
      </p:sp>
      <p:sp>
        <p:nvSpPr>
          <p:cNvPr id="231" name="Shape 231"/>
          <p:cNvSpPr txBox="1">
            <a:spLocks noGrp="1"/>
          </p:cNvSpPr>
          <p:nvPr>
            <p:ph type="body" idx="1"/>
          </p:nvPr>
        </p:nvSpPr>
        <p:spPr>
          <a:xfrm>
            <a:off x="382860" y="939169"/>
            <a:ext cx="5306700" cy="1369500"/>
          </a:xfrm>
          <a:prstGeom prst="rect">
            <a:avLst/>
          </a:prstGeom>
        </p:spPr>
        <p:txBody>
          <a:bodyPr lIns="91425" tIns="91425" rIns="91425" bIns="91425" anchor="t" anchorCtr="0">
            <a:noAutofit/>
          </a:bodyPr>
          <a:lstStyle/>
          <a:p>
            <a:pPr marL="457200" lvl="0" indent="-381000">
              <a:spcBef>
                <a:spcPts val="0"/>
              </a:spcBef>
              <a:buSzPct val="100000"/>
              <a:buFont typeface="Arial"/>
            </a:pPr>
            <a:r>
              <a:rPr lang="en-US" sz="2400" dirty="0">
                <a:sym typeface="Arial"/>
              </a:rPr>
              <a:t>Basic criteria for “tidy data</a:t>
            </a:r>
            <a:r>
              <a:rPr lang="en-US" sz="2400" dirty="0" smtClean="0">
                <a:sym typeface="Arial"/>
              </a:rPr>
              <a:t>”:</a:t>
            </a:r>
          </a:p>
          <a:p>
            <a:pPr marL="804862" lvl="1" indent="-381000">
              <a:spcBef>
                <a:spcPts val="0"/>
              </a:spcBef>
            </a:pPr>
            <a:r>
              <a:rPr lang="en-US" dirty="0" smtClean="0">
                <a:latin typeface="Arial Narrow Regular" charset="0"/>
                <a:ea typeface="Arial Narrow Regular" charset="0"/>
                <a:cs typeface="Arial Narrow Regular" charset="0"/>
                <a:sym typeface="Arial"/>
              </a:rPr>
              <a:t>Each </a:t>
            </a:r>
            <a:r>
              <a:rPr lang="en-US" dirty="0">
                <a:latin typeface="Arial Narrow Regular" charset="0"/>
                <a:ea typeface="Arial Narrow Regular" charset="0"/>
                <a:cs typeface="Arial Narrow Regular" charset="0"/>
                <a:sym typeface="Arial"/>
              </a:rPr>
              <a:t>variable forms a </a:t>
            </a:r>
            <a:r>
              <a:rPr lang="en-US" dirty="0" smtClean="0">
                <a:latin typeface="Arial Narrow Regular" charset="0"/>
                <a:ea typeface="Arial Narrow Regular" charset="0"/>
                <a:cs typeface="Arial Narrow Regular" charset="0"/>
                <a:sym typeface="Arial"/>
              </a:rPr>
              <a:t>column</a:t>
            </a:r>
          </a:p>
          <a:p>
            <a:pPr marL="804862" lvl="1" indent="-381000">
              <a:spcBef>
                <a:spcPts val="0"/>
              </a:spcBef>
            </a:pPr>
            <a:r>
              <a:rPr lang="en-US" dirty="0" smtClean="0">
                <a:latin typeface="Arial Narrow Regular" charset="0"/>
                <a:ea typeface="Arial Narrow Regular" charset="0"/>
                <a:cs typeface="Arial Narrow Regular" charset="0"/>
                <a:sym typeface="Arial"/>
              </a:rPr>
              <a:t>Each </a:t>
            </a:r>
            <a:r>
              <a:rPr lang="en-US" dirty="0">
                <a:latin typeface="Arial Narrow Regular" charset="0"/>
                <a:ea typeface="Arial Narrow Regular" charset="0"/>
                <a:cs typeface="Arial Narrow Regular" charset="0"/>
                <a:sym typeface="Arial"/>
              </a:rPr>
              <a:t>observation forms a row</a:t>
            </a:r>
          </a:p>
          <a:p>
            <a:pPr lvl="0">
              <a:spcBef>
                <a:spcPts val="0"/>
              </a:spcBef>
              <a:buNone/>
            </a:pPr>
            <a:endParaRPr dirty="0"/>
          </a:p>
        </p:txBody>
      </p:sp>
      <p:graphicFrame>
        <p:nvGraphicFramePr>
          <p:cNvPr id="232" name="Shape 232"/>
          <p:cNvGraphicFramePr/>
          <p:nvPr/>
        </p:nvGraphicFramePr>
        <p:xfrm>
          <a:off x="952500" y="2499410"/>
          <a:ext cx="7280850" cy="1859130"/>
        </p:xfrm>
        <a:graphic>
          <a:graphicData uri="http://schemas.openxmlformats.org/drawingml/2006/table">
            <a:tbl>
              <a:tblPr>
                <a:noFill/>
                <a:tableStyleId>{B6A52866-10E0-4887-A309-30E0002DCFD6}</a:tableStyleId>
              </a:tblPr>
              <a:tblGrid>
                <a:gridCol w="1213475"/>
                <a:gridCol w="1213475"/>
                <a:gridCol w="1213475"/>
                <a:gridCol w="1213475"/>
                <a:gridCol w="1213475"/>
                <a:gridCol w="1213475"/>
              </a:tblGrid>
              <a:tr h="384800">
                <a:tc>
                  <a:txBody>
                    <a:bodyPr/>
                    <a:lstStyle/>
                    <a:p>
                      <a:pPr lvl="0" algn="ctr">
                        <a:spcBef>
                          <a:spcPts val="0"/>
                        </a:spcBef>
                        <a:buNone/>
                      </a:pPr>
                      <a:r>
                        <a:rPr lang="en-US" b="0" i="0" dirty="0">
                          <a:latin typeface="Arial Narrow Regular" charset="0"/>
                        </a:rPr>
                        <a:t>Name</a:t>
                      </a:r>
                    </a:p>
                  </a:txBody>
                  <a:tcPr marL="91425" marR="91425" marT="91425" marB="91425"/>
                </a:tc>
                <a:tc>
                  <a:txBody>
                    <a:bodyPr/>
                    <a:lstStyle/>
                    <a:p>
                      <a:pPr lvl="0" algn="ctr">
                        <a:spcBef>
                          <a:spcPts val="0"/>
                        </a:spcBef>
                        <a:buNone/>
                      </a:pPr>
                      <a:r>
                        <a:rPr lang="en-US" b="0" i="0" dirty="0">
                          <a:latin typeface="Arial Narrow Regular" charset="0"/>
                        </a:rPr>
                        <a:t>Sex</a:t>
                      </a:r>
                    </a:p>
                  </a:txBody>
                  <a:tcPr marL="91425" marR="91425" marT="91425" marB="91425"/>
                </a:tc>
                <a:tc>
                  <a:txBody>
                    <a:bodyPr/>
                    <a:lstStyle/>
                    <a:p>
                      <a:pPr lvl="0" algn="ctr">
                        <a:spcBef>
                          <a:spcPts val="0"/>
                        </a:spcBef>
                        <a:buNone/>
                      </a:pPr>
                      <a:r>
                        <a:rPr lang="en-US" b="0" i="0" dirty="0">
                          <a:latin typeface="Arial Narrow Regular" charset="0"/>
                        </a:rPr>
                        <a:t>Date of Birth</a:t>
                      </a:r>
                    </a:p>
                  </a:txBody>
                  <a:tcPr marL="91425" marR="91425" marT="91425" marB="91425"/>
                </a:tc>
                <a:tc>
                  <a:txBody>
                    <a:bodyPr/>
                    <a:lstStyle/>
                    <a:p>
                      <a:pPr lvl="0" algn="ctr">
                        <a:spcBef>
                          <a:spcPts val="0"/>
                        </a:spcBef>
                        <a:buNone/>
                      </a:pPr>
                      <a:r>
                        <a:rPr lang="en-US" b="0" i="0" dirty="0">
                          <a:latin typeface="Arial Narrow Regular" charset="0"/>
                        </a:rPr>
                        <a:t>Height (in)</a:t>
                      </a:r>
                    </a:p>
                  </a:txBody>
                  <a:tcPr marL="91425" marR="91425" marT="91425" marB="91425"/>
                </a:tc>
                <a:tc>
                  <a:txBody>
                    <a:bodyPr/>
                    <a:lstStyle/>
                    <a:p>
                      <a:pPr lvl="0" algn="ctr">
                        <a:spcBef>
                          <a:spcPts val="0"/>
                        </a:spcBef>
                        <a:buNone/>
                      </a:pPr>
                      <a:r>
                        <a:rPr lang="en-US" b="0" i="0" dirty="0">
                          <a:latin typeface="Arial Narrow Regular" charset="0"/>
                        </a:rPr>
                        <a:t>Start Year</a:t>
                      </a:r>
                    </a:p>
                  </a:txBody>
                  <a:tcPr marL="91425" marR="91425" marT="91425" marB="91425"/>
                </a:tc>
                <a:tc>
                  <a:txBody>
                    <a:bodyPr/>
                    <a:lstStyle/>
                    <a:p>
                      <a:pPr lvl="0" algn="ctr" rtl="0">
                        <a:spcBef>
                          <a:spcPts val="0"/>
                        </a:spcBef>
                        <a:buNone/>
                      </a:pPr>
                      <a:r>
                        <a:rPr lang="en-US" b="0" i="0" dirty="0">
                          <a:latin typeface="Arial Narrow Regular" charset="0"/>
                        </a:rPr>
                        <a:t>End Year</a:t>
                      </a:r>
                    </a:p>
                  </a:txBody>
                  <a:tcPr marL="91425" marR="91425" marT="91425" marB="91425"/>
                </a:tc>
              </a:tr>
              <a:tr h="341800">
                <a:tc>
                  <a:txBody>
                    <a:bodyPr/>
                    <a:lstStyle/>
                    <a:p>
                      <a:pPr lvl="0" algn="ctr">
                        <a:spcBef>
                          <a:spcPts val="0"/>
                        </a:spcBef>
                        <a:buNone/>
                      </a:pPr>
                      <a:r>
                        <a:rPr lang="en-US" sz="1200" b="0" i="0" dirty="0">
                          <a:latin typeface="Arial Narrow Regular" charset="0"/>
                        </a:rPr>
                        <a:t>Amanda</a:t>
                      </a:r>
                    </a:p>
                  </a:txBody>
                  <a:tcPr marL="91425" marR="91425" marT="91425" marB="91425"/>
                </a:tc>
                <a:tc>
                  <a:txBody>
                    <a:bodyPr/>
                    <a:lstStyle/>
                    <a:p>
                      <a:pPr lvl="0" algn="ctr">
                        <a:spcBef>
                          <a:spcPts val="0"/>
                        </a:spcBef>
                        <a:buNone/>
                      </a:pPr>
                      <a:r>
                        <a:rPr lang="en-US" sz="1200" b="0" i="0" dirty="0">
                          <a:latin typeface="Arial Narrow Regular" charset="0"/>
                        </a:rPr>
                        <a:t>F</a:t>
                      </a:r>
                    </a:p>
                  </a:txBody>
                  <a:tcPr marL="91425" marR="91425" marT="91425" marB="91425"/>
                </a:tc>
                <a:tc>
                  <a:txBody>
                    <a:bodyPr/>
                    <a:lstStyle/>
                    <a:p>
                      <a:pPr lvl="0" algn="ctr">
                        <a:spcBef>
                          <a:spcPts val="0"/>
                        </a:spcBef>
                        <a:buNone/>
                      </a:pPr>
                      <a:r>
                        <a:rPr lang="en-US" sz="1200" b="0" i="0" dirty="0">
                          <a:latin typeface="Arial Narrow Regular" charset="0"/>
                        </a:rPr>
                        <a:t>03/07/1968</a:t>
                      </a:r>
                    </a:p>
                  </a:txBody>
                  <a:tcPr marL="91425" marR="91425" marT="91425" marB="91425"/>
                </a:tc>
                <a:tc>
                  <a:txBody>
                    <a:bodyPr/>
                    <a:lstStyle/>
                    <a:p>
                      <a:pPr lvl="0" algn="ctr">
                        <a:spcBef>
                          <a:spcPts val="0"/>
                        </a:spcBef>
                        <a:buNone/>
                      </a:pPr>
                      <a:r>
                        <a:rPr lang="en-US" sz="1200" b="0" i="0" dirty="0">
                          <a:latin typeface="Arial Narrow Regular" charset="0"/>
                        </a:rPr>
                        <a:t>66</a:t>
                      </a:r>
                    </a:p>
                  </a:txBody>
                  <a:tcPr marL="91425" marR="91425" marT="91425" marB="91425"/>
                </a:tc>
                <a:tc>
                  <a:txBody>
                    <a:bodyPr/>
                    <a:lstStyle/>
                    <a:p>
                      <a:pPr lvl="0" algn="ctr">
                        <a:spcBef>
                          <a:spcPts val="0"/>
                        </a:spcBef>
                        <a:buNone/>
                      </a:pPr>
                      <a:r>
                        <a:rPr lang="en-US" sz="1200" b="0" i="0" dirty="0">
                          <a:latin typeface="Arial Narrow Regular" charset="0"/>
                        </a:rPr>
                        <a:t>1990</a:t>
                      </a:r>
                    </a:p>
                  </a:txBody>
                  <a:tcPr marL="91425" marR="91425" marT="91425" marB="91425"/>
                </a:tc>
                <a:tc>
                  <a:txBody>
                    <a:bodyPr/>
                    <a:lstStyle/>
                    <a:p>
                      <a:pPr lvl="0" algn="ctr" rtl="0">
                        <a:spcBef>
                          <a:spcPts val="0"/>
                        </a:spcBef>
                        <a:buNone/>
                      </a:pPr>
                      <a:r>
                        <a:rPr lang="en-US" sz="1200" b="0" i="0" dirty="0">
                          <a:latin typeface="Arial Narrow Regular" charset="0"/>
                        </a:rPr>
                        <a:t>1996</a:t>
                      </a:r>
                    </a:p>
                  </a:txBody>
                  <a:tcPr marL="91425" marR="91425" marT="91425" marB="91425"/>
                </a:tc>
              </a:tr>
              <a:tr h="358650">
                <a:tc>
                  <a:txBody>
                    <a:bodyPr/>
                    <a:lstStyle/>
                    <a:p>
                      <a:pPr lvl="0" algn="ctr">
                        <a:spcBef>
                          <a:spcPts val="0"/>
                        </a:spcBef>
                        <a:buNone/>
                      </a:pPr>
                      <a:r>
                        <a:rPr lang="en-US" sz="1200" b="0" i="0" dirty="0">
                          <a:latin typeface="Arial Narrow Regular" charset="0"/>
                        </a:rPr>
                        <a:t>Bradley</a:t>
                      </a:r>
                    </a:p>
                  </a:txBody>
                  <a:tcPr marL="91425" marR="91425" marT="91425" marB="91425"/>
                </a:tc>
                <a:tc>
                  <a:txBody>
                    <a:bodyPr/>
                    <a:lstStyle/>
                    <a:p>
                      <a:pPr lvl="0" algn="ctr">
                        <a:spcBef>
                          <a:spcPts val="0"/>
                        </a:spcBef>
                        <a:buNone/>
                      </a:pPr>
                      <a:r>
                        <a:rPr lang="en-US" sz="1200" b="0" i="0" dirty="0">
                          <a:latin typeface="Arial Narrow Regular" charset="0"/>
                        </a:rPr>
                        <a:t>M</a:t>
                      </a:r>
                    </a:p>
                  </a:txBody>
                  <a:tcPr marL="91425" marR="91425" marT="91425" marB="91425"/>
                </a:tc>
                <a:tc>
                  <a:txBody>
                    <a:bodyPr/>
                    <a:lstStyle/>
                    <a:p>
                      <a:pPr lvl="0" algn="ctr">
                        <a:spcBef>
                          <a:spcPts val="0"/>
                        </a:spcBef>
                        <a:buNone/>
                      </a:pPr>
                      <a:r>
                        <a:rPr lang="en-US" sz="1200" b="0" i="0" dirty="0">
                          <a:latin typeface="Arial Narrow Regular" charset="0"/>
                        </a:rPr>
                        <a:t>11/05/1971</a:t>
                      </a:r>
                    </a:p>
                  </a:txBody>
                  <a:tcPr marL="91425" marR="91425" marT="91425" marB="91425"/>
                </a:tc>
                <a:tc>
                  <a:txBody>
                    <a:bodyPr/>
                    <a:lstStyle/>
                    <a:p>
                      <a:pPr lvl="0" algn="ctr">
                        <a:spcBef>
                          <a:spcPts val="0"/>
                        </a:spcBef>
                        <a:buNone/>
                      </a:pPr>
                      <a:r>
                        <a:rPr lang="en-US" sz="1200" b="0" i="0" dirty="0">
                          <a:latin typeface="Arial Narrow Regular" charset="0"/>
                        </a:rPr>
                        <a:t>70</a:t>
                      </a:r>
                    </a:p>
                  </a:txBody>
                  <a:tcPr marL="91425" marR="91425" marT="91425" marB="91425"/>
                </a:tc>
                <a:tc>
                  <a:txBody>
                    <a:bodyPr/>
                    <a:lstStyle/>
                    <a:p>
                      <a:pPr lvl="0" algn="ctr">
                        <a:spcBef>
                          <a:spcPts val="0"/>
                        </a:spcBef>
                        <a:buNone/>
                      </a:pPr>
                      <a:r>
                        <a:rPr lang="en-US" sz="1200" b="0" i="0" dirty="0">
                          <a:latin typeface="Arial Narrow Regular" charset="0"/>
                        </a:rPr>
                        <a:t>1994</a:t>
                      </a:r>
                    </a:p>
                  </a:txBody>
                  <a:tcPr marL="91425" marR="91425" marT="91425" marB="91425"/>
                </a:tc>
                <a:tc>
                  <a:txBody>
                    <a:bodyPr/>
                    <a:lstStyle/>
                    <a:p>
                      <a:pPr lvl="0" algn="ctr" rtl="0">
                        <a:spcBef>
                          <a:spcPts val="0"/>
                        </a:spcBef>
                        <a:buNone/>
                      </a:pPr>
                      <a:r>
                        <a:rPr lang="en-US" sz="1200" b="0" i="0" dirty="0">
                          <a:latin typeface="Arial Narrow Regular" charset="0"/>
                        </a:rPr>
                        <a:t>1999</a:t>
                      </a:r>
                    </a:p>
                  </a:txBody>
                  <a:tcPr marL="91425" marR="91425" marT="91425" marB="91425"/>
                </a:tc>
              </a:tr>
              <a:tr h="358650">
                <a:tc>
                  <a:txBody>
                    <a:bodyPr/>
                    <a:lstStyle/>
                    <a:p>
                      <a:pPr lvl="0" algn="ctr">
                        <a:spcBef>
                          <a:spcPts val="0"/>
                        </a:spcBef>
                        <a:buNone/>
                      </a:pPr>
                      <a:r>
                        <a:rPr lang="en-US" sz="1200" b="0" i="0" dirty="0">
                          <a:latin typeface="Arial Narrow Regular" charset="0"/>
                        </a:rPr>
                        <a:t>Connor</a:t>
                      </a:r>
                    </a:p>
                  </a:txBody>
                  <a:tcPr marL="91425" marR="91425" marT="91425" marB="91425"/>
                </a:tc>
                <a:tc>
                  <a:txBody>
                    <a:bodyPr/>
                    <a:lstStyle/>
                    <a:p>
                      <a:pPr lvl="0" algn="ctr">
                        <a:spcBef>
                          <a:spcPts val="0"/>
                        </a:spcBef>
                        <a:buNone/>
                      </a:pPr>
                      <a:r>
                        <a:rPr lang="en-US" sz="1200" b="0" i="0" dirty="0">
                          <a:latin typeface="Arial Narrow Regular" charset="0"/>
                        </a:rPr>
                        <a:t>M</a:t>
                      </a:r>
                    </a:p>
                  </a:txBody>
                  <a:tcPr marL="91425" marR="91425" marT="91425" marB="91425"/>
                </a:tc>
                <a:tc>
                  <a:txBody>
                    <a:bodyPr/>
                    <a:lstStyle/>
                    <a:p>
                      <a:pPr lvl="0" algn="ctr">
                        <a:spcBef>
                          <a:spcPts val="0"/>
                        </a:spcBef>
                        <a:buNone/>
                      </a:pPr>
                      <a:r>
                        <a:rPr lang="en-US" sz="1200" b="0" i="0" dirty="0">
                          <a:latin typeface="Arial Narrow Regular" charset="0"/>
                        </a:rPr>
                        <a:t>07/17/1964</a:t>
                      </a:r>
                    </a:p>
                  </a:txBody>
                  <a:tcPr marL="91425" marR="91425" marT="91425" marB="91425"/>
                </a:tc>
                <a:tc>
                  <a:txBody>
                    <a:bodyPr/>
                    <a:lstStyle/>
                    <a:p>
                      <a:pPr lvl="0" algn="ctr">
                        <a:spcBef>
                          <a:spcPts val="0"/>
                        </a:spcBef>
                        <a:buNone/>
                      </a:pPr>
                      <a:r>
                        <a:rPr lang="en-US" sz="1200" b="0" i="0" dirty="0">
                          <a:latin typeface="Arial Narrow Regular" charset="0"/>
                        </a:rPr>
                        <a:t>68</a:t>
                      </a:r>
                    </a:p>
                  </a:txBody>
                  <a:tcPr marL="91425" marR="91425" marT="91425" marB="91425"/>
                </a:tc>
                <a:tc>
                  <a:txBody>
                    <a:bodyPr/>
                    <a:lstStyle/>
                    <a:p>
                      <a:pPr lvl="0" algn="ctr">
                        <a:spcBef>
                          <a:spcPts val="0"/>
                        </a:spcBef>
                        <a:buNone/>
                      </a:pPr>
                      <a:r>
                        <a:rPr lang="en-US" sz="1200" b="0" i="0" dirty="0">
                          <a:latin typeface="Arial Narrow Regular" charset="0"/>
                        </a:rPr>
                        <a:t>1988</a:t>
                      </a:r>
                    </a:p>
                  </a:txBody>
                  <a:tcPr marL="91425" marR="91425" marT="91425" marB="91425"/>
                </a:tc>
                <a:tc>
                  <a:txBody>
                    <a:bodyPr/>
                    <a:lstStyle/>
                    <a:p>
                      <a:pPr lvl="0" algn="ctr" rtl="0">
                        <a:spcBef>
                          <a:spcPts val="0"/>
                        </a:spcBef>
                        <a:buNone/>
                      </a:pPr>
                      <a:r>
                        <a:rPr lang="en-US" sz="1200" b="0" i="0" dirty="0">
                          <a:latin typeface="Arial Narrow Regular" charset="0"/>
                        </a:rPr>
                        <a:t>1992</a:t>
                      </a:r>
                    </a:p>
                  </a:txBody>
                  <a:tcPr marL="91425" marR="91425" marT="91425" marB="91425"/>
                </a:tc>
              </a:tr>
              <a:tr h="358650">
                <a:tc>
                  <a:txBody>
                    <a:bodyPr/>
                    <a:lstStyle/>
                    <a:p>
                      <a:pPr lvl="0" algn="ctr" rtl="0">
                        <a:spcBef>
                          <a:spcPts val="0"/>
                        </a:spcBef>
                        <a:buNone/>
                      </a:pPr>
                      <a:r>
                        <a:rPr lang="en-US" sz="1200" b="0" i="0" dirty="0">
                          <a:latin typeface="Arial Narrow Regular" charset="0"/>
                        </a:rPr>
                        <a:t>Danielle</a:t>
                      </a:r>
                    </a:p>
                  </a:txBody>
                  <a:tcPr marL="91425" marR="91425" marT="91425" marB="91425"/>
                </a:tc>
                <a:tc>
                  <a:txBody>
                    <a:bodyPr/>
                    <a:lstStyle/>
                    <a:p>
                      <a:pPr lvl="0" algn="ctr" rtl="0">
                        <a:spcBef>
                          <a:spcPts val="0"/>
                        </a:spcBef>
                        <a:buNone/>
                      </a:pPr>
                      <a:r>
                        <a:rPr lang="en-US" sz="1200" b="0" i="0" dirty="0">
                          <a:latin typeface="Arial Narrow Regular" charset="0"/>
                        </a:rPr>
                        <a:t>F</a:t>
                      </a:r>
                    </a:p>
                  </a:txBody>
                  <a:tcPr marL="91425" marR="91425" marT="91425" marB="91425"/>
                </a:tc>
                <a:tc>
                  <a:txBody>
                    <a:bodyPr/>
                    <a:lstStyle/>
                    <a:p>
                      <a:pPr lvl="0" algn="ctr" rtl="0">
                        <a:spcBef>
                          <a:spcPts val="0"/>
                        </a:spcBef>
                        <a:buNone/>
                      </a:pPr>
                      <a:r>
                        <a:rPr lang="en-US" sz="1200" b="0" i="0" dirty="0">
                          <a:latin typeface="Arial Narrow Regular" charset="0"/>
                        </a:rPr>
                        <a:t>10/22/1970</a:t>
                      </a:r>
                    </a:p>
                  </a:txBody>
                  <a:tcPr marL="91425" marR="91425" marT="91425" marB="91425"/>
                </a:tc>
                <a:tc>
                  <a:txBody>
                    <a:bodyPr/>
                    <a:lstStyle/>
                    <a:p>
                      <a:pPr lvl="0" algn="ctr" rtl="0">
                        <a:spcBef>
                          <a:spcPts val="0"/>
                        </a:spcBef>
                        <a:buNone/>
                      </a:pPr>
                      <a:r>
                        <a:rPr lang="en-US" sz="1200" b="0" i="0" dirty="0">
                          <a:latin typeface="Arial Narrow Regular" charset="0"/>
                        </a:rPr>
                        <a:t>67</a:t>
                      </a:r>
                    </a:p>
                  </a:txBody>
                  <a:tcPr marL="91425" marR="91425" marT="91425" marB="91425"/>
                </a:tc>
                <a:tc>
                  <a:txBody>
                    <a:bodyPr/>
                    <a:lstStyle/>
                    <a:p>
                      <a:pPr lvl="0" algn="ctr" rtl="0">
                        <a:spcBef>
                          <a:spcPts val="0"/>
                        </a:spcBef>
                        <a:buNone/>
                      </a:pPr>
                      <a:r>
                        <a:rPr lang="en-US" sz="1200" b="0" i="0" dirty="0">
                          <a:latin typeface="Arial Narrow Regular" charset="0"/>
                        </a:rPr>
                        <a:t>1997</a:t>
                      </a:r>
                    </a:p>
                  </a:txBody>
                  <a:tcPr marL="91425" marR="91425" marT="91425" marB="91425"/>
                </a:tc>
                <a:tc>
                  <a:txBody>
                    <a:bodyPr/>
                    <a:lstStyle/>
                    <a:p>
                      <a:pPr lvl="0" algn="ctr" rtl="0">
                        <a:spcBef>
                          <a:spcPts val="0"/>
                        </a:spcBef>
                        <a:buNone/>
                      </a:pPr>
                      <a:r>
                        <a:rPr lang="en-US" sz="1200" b="0" i="0" dirty="0">
                          <a:latin typeface="Arial Narrow Regular" charset="0"/>
                        </a:rPr>
                        <a:t>2005</a:t>
                      </a:r>
                    </a:p>
                  </a:txBody>
                  <a:tcPr marL="91425" marR="91425" marT="91425" marB="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239" name="Shape 239"/>
          <p:cNvSpPr txBox="1">
            <a:spLocks noGrp="1"/>
          </p:cNvSpPr>
          <p:nvPr>
            <p:ph type="body" idx="1"/>
          </p:nvPr>
        </p:nvSpPr>
        <p:spPr>
          <a:xfrm>
            <a:off x="315951" y="909600"/>
            <a:ext cx="4796400" cy="3394500"/>
          </a:xfrm>
          <a:prstGeom prst="rect">
            <a:avLst/>
          </a:prstGeom>
        </p:spPr>
        <p:txBody>
          <a:bodyPr lIns="91425" tIns="91425" rIns="91425" bIns="91425" anchor="t" anchorCtr="0">
            <a:noAutofit/>
          </a:bodyPr>
          <a:lstStyle/>
          <a:p>
            <a:pPr marL="457200" lvl="0" indent="-381000">
              <a:spcBef>
                <a:spcPts val="0"/>
              </a:spcBef>
              <a:buSzPct val="100000"/>
            </a:pPr>
            <a:r>
              <a:rPr lang="en-US" sz="2400" dirty="0">
                <a:sym typeface="Arial"/>
              </a:rPr>
              <a:t>Common problems with </a:t>
            </a:r>
            <a:r>
              <a:rPr lang="en-US" sz="2400" dirty="0" smtClean="0">
                <a:sym typeface="Arial"/>
              </a:rPr>
              <a:t>data:</a:t>
            </a:r>
          </a:p>
          <a:p>
            <a:pPr marL="804862" lvl="1" indent="-381000">
              <a:spcBef>
                <a:spcPts val="0"/>
              </a:spcBef>
            </a:pPr>
            <a:r>
              <a:rPr lang="en-US" sz="2000" dirty="0" smtClean="0">
                <a:latin typeface="Arial Narrow Regular" charset="0"/>
                <a:ea typeface="Arial Narrow Regular" charset="0"/>
                <a:cs typeface="Arial Narrow Regular" charset="0"/>
                <a:sym typeface="Arial"/>
              </a:rPr>
              <a:t>Columns </a:t>
            </a:r>
            <a:r>
              <a:rPr lang="en-US" sz="2000" dirty="0">
                <a:latin typeface="Arial Narrow Regular" charset="0"/>
                <a:ea typeface="Arial Narrow Regular" charset="0"/>
                <a:cs typeface="Arial Narrow Regular" charset="0"/>
                <a:sym typeface="Arial"/>
              </a:rPr>
              <a:t>headers are values, not variable </a:t>
            </a:r>
            <a:r>
              <a:rPr lang="en-US" sz="2000" dirty="0" smtClean="0">
                <a:latin typeface="Arial Narrow Regular" charset="0"/>
                <a:ea typeface="Arial Narrow Regular" charset="0"/>
                <a:cs typeface="Arial Narrow Regular" charset="0"/>
                <a:sym typeface="Arial"/>
              </a:rPr>
              <a:t>names</a:t>
            </a:r>
          </a:p>
          <a:p>
            <a:pPr marL="804862" lvl="1" indent="-381000">
              <a:spcBef>
                <a:spcPts val="0"/>
              </a:spcBef>
            </a:pPr>
            <a:r>
              <a:rPr lang="en-US" sz="2000" dirty="0" smtClean="0">
                <a:latin typeface="Arial Narrow Regular" charset="0"/>
                <a:ea typeface="Arial Narrow Regular" charset="0"/>
                <a:cs typeface="Arial Narrow Regular" charset="0"/>
                <a:sym typeface="Arial"/>
              </a:rPr>
              <a:t>Multiple </a:t>
            </a:r>
            <a:r>
              <a:rPr lang="en-US" sz="2000" dirty="0">
                <a:latin typeface="Arial Narrow Regular" charset="0"/>
                <a:ea typeface="Arial Narrow Regular" charset="0"/>
                <a:cs typeface="Arial Narrow Regular" charset="0"/>
                <a:sym typeface="Arial"/>
              </a:rPr>
              <a:t>variables are stored in one column </a:t>
            </a:r>
            <a:endParaRPr lang="en-US" sz="2000" dirty="0" smtClean="0">
              <a:latin typeface="Arial Narrow Regular" charset="0"/>
              <a:ea typeface="Arial Narrow Regular" charset="0"/>
              <a:cs typeface="Arial Narrow Regular" charset="0"/>
              <a:sym typeface="Arial"/>
            </a:endParaRPr>
          </a:p>
          <a:p>
            <a:pPr marL="804862" lvl="1" indent="-381000">
              <a:spcBef>
                <a:spcPts val="0"/>
              </a:spcBef>
            </a:pPr>
            <a:r>
              <a:rPr lang="en-US" sz="2000" dirty="0" smtClean="0">
                <a:latin typeface="Arial Narrow Regular" charset="0"/>
                <a:ea typeface="Arial Narrow Regular" charset="0"/>
                <a:cs typeface="Arial Narrow Regular" charset="0"/>
                <a:sym typeface="Arial"/>
              </a:rPr>
              <a:t>Variables </a:t>
            </a:r>
            <a:r>
              <a:rPr lang="en-US" sz="2000" dirty="0">
                <a:latin typeface="Arial Narrow Regular" charset="0"/>
                <a:ea typeface="Arial Narrow Regular" charset="0"/>
                <a:cs typeface="Arial Narrow Regular" charset="0"/>
                <a:sym typeface="Arial"/>
              </a:rPr>
              <a:t>are stored in both rows and columns</a:t>
            </a:r>
          </a:p>
          <a:p>
            <a:pPr lvl="0">
              <a:spcBef>
                <a:spcPts val="0"/>
              </a:spcBef>
              <a:buNone/>
            </a:pPr>
            <a:endParaRPr dirty="0"/>
          </a:p>
        </p:txBody>
      </p:sp>
      <p:sp>
        <p:nvSpPr>
          <p:cNvPr id="240" name="Shape 240"/>
          <p:cNvSpPr/>
          <p:nvPr/>
        </p:nvSpPr>
        <p:spPr>
          <a:xfrm>
            <a:off x="5112351" y="2119964"/>
            <a:ext cx="709500" cy="294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41" name="Shape 241"/>
          <p:cNvSpPr txBox="1"/>
          <p:nvPr/>
        </p:nvSpPr>
        <p:spPr>
          <a:xfrm>
            <a:off x="6002659" y="1781114"/>
            <a:ext cx="1788326" cy="972600"/>
          </a:xfrm>
          <a:prstGeom prst="rect">
            <a:avLst/>
          </a:prstGeom>
          <a:noFill/>
          <a:ln>
            <a:noFill/>
          </a:ln>
        </p:spPr>
        <p:txBody>
          <a:bodyPr lIns="91425" tIns="91425" rIns="91425" bIns="91425" anchor="t" anchorCtr="0">
            <a:noAutofit/>
          </a:bodyPr>
          <a:lstStyle/>
          <a:p>
            <a:pPr lvl="0">
              <a:spcBef>
                <a:spcPts val="0"/>
              </a:spcBef>
              <a:buNone/>
            </a:pPr>
            <a:r>
              <a:rPr lang="en-US" sz="2400" dirty="0">
                <a:latin typeface="Arial Narrow Regular" charset="0"/>
                <a:ea typeface="Arial Narrow Regular" charset="0"/>
                <a:cs typeface="Arial Narrow Regular" charset="0"/>
              </a:rPr>
              <a:t>More difficult to use data</a:t>
            </a:r>
          </a:p>
        </p:txBody>
      </p:sp>
      <p:sp>
        <p:nvSpPr>
          <p:cNvPr id="2" name="Right Brace 1"/>
          <p:cNvSpPr/>
          <p:nvPr/>
        </p:nvSpPr>
        <p:spPr>
          <a:xfrm>
            <a:off x="4708518" y="1427356"/>
            <a:ext cx="223025" cy="1687551"/>
          </a:xfrm>
          <a:prstGeom prst="righ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248" name="Shape 248"/>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pPr>
            <a:r>
              <a:rPr lang="en-US" sz="2400" dirty="0">
                <a:sym typeface="Arial"/>
              </a:rPr>
              <a:t>Columns headers are values, not variable names</a:t>
            </a:r>
          </a:p>
        </p:txBody>
      </p:sp>
      <p:graphicFrame>
        <p:nvGraphicFramePr>
          <p:cNvPr id="249" name="Shape 249"/>
          <p:cNvGraphicFramePr/>
          <p:nvPr/>
        </p:nvGraphicFramePr>
        <p:xfrm>
          <a:off x="952475" y="1619250"/>
          <a:ext cx="7288200" cy="2391550"/>
        </p:xfrm>
        <a:graphic>
          <a:graphicData uri="http://schemas.openxmlformats.org/drawingml/2006/table">
            <a:tbl>
              <a:tblPr>
                <a:noFill/>
                <a:tableStyleId>{B6A52866-10E0-4887-A309-30E0002DCFD6}</a:tableStyleId>
              </a:tblPr>
              <a:tblGrid>
                <a:gridCol w="1214700"/>
                <a:gridCol w="1214700"/>
                <a:gridCol w="1214700"/>
                <a:gridCol w="1214700"/>
                <a:gridCol w="1214700"/>
                <a:gridCol w="1214700"/>
              </a:tblGrid>
              <a:tr h="543550">
                <a:tc>
                  <a:txBody>
                    <a:bodyPr/>
                    <a:lstStyle/>
                    <a:p>
                      <a:pPr lvl="0" algn="ctr" rtl="0">
                        <a:spcBef>
                          <a:spcPts val="0"/>
                        </a:spcBef>
                        <a:buNone/>
                      </a:pPr>
                      <a:r>
                        <a:rPr lang="en-US" b="0" i="0" dirty="0">
                          <a:latin typeface="Arial Narrow Regular" charset="0"/>
                        </a:rPr>
                        <a:t>Name</a:t>
                      </a:r>
                    </a:p>
                  </a:txBody>
                  <a:tcPr marL="91425" marR="91425" marT="91425" marB="91425"/>
                </a:tc>
                <a:tc>
                  <a:txBody>
                    <a:bodyPr/>
                    <a:lstStyle/>
                    <a:p>
                      <a:pPr lvl="0" algn="ctr" rtl="0">
                        <a:spcBef>
                          <a:spcPts val="0"/>
                        </a:spcBef>
                        <a:buNone/>
                      </a:pPr>
                      <a:r>
                        <a:rPr lang="en-US" b="0" i="0" dirty="0">
                          <a:latin typeface="Arial Narrow Regular" charset="0"/>
                        </a:rPr>
                        <a:t>Male</a:t>
                      </a:r>
                    </a:p>
                  </a:txBody>
                  <a:tcPr marL="91425" marR="91425" marT="91425" marB="91425"/>
                </a:tc>
                <a:tc>
                  <a:txBody>
                    <a:bodyPr/>
                    <a:lstStyle/>
                    <a:p>
                      <a:pPr lvl="0" algn="ctr" rtl="0">
                        <a:spcBef>
                          <a:spcPts val="0"/>
                        </a:spcBef>
                        <a:buNone/>
                      </a:pPr>
                      <a:r>
                        <a:rPr lang="en-US" b="0" i="0" dirty="0">
                          <a:latin typeface="Arial Narrow Regular" charset="0"/>
                        </a:rPr>
                        <a:t>Female</a:t>
                      </a:r>
                    </a:p>
                  </a:txBody>
                  <a:tcPr marL="91425" marR="91425" marT="91425" marB="91425"/>
                </a:tc>
                <a:tc>
                  <a:txBody>
                    <a:bodyPr/>
                    <a:lstStyle/>
                    <a:p>
                      <a:pPr lvl="0" algn="ctr" rtl="0">
                        <a:spcBef>
                          <a:spcPts val="0"/>
                        </a:spcBef>
                        <a:buNone/>
                      </a:pPr>
                      <a:r>
                        <a:rPr lang="en-US" b="0" i="0" dirty="0">
                          <a:latin typeface="Arial Narrow Regular" charset="0"/>
                        </a:rPr>
                        <a:t>Height (in)</a:t>
                      </a:r>
                    </a:p>
                  </a:txBody>
                  <a:tcPr marL="91425" marR="91425" marT="91425" marB="91425"/>
                </a:tc>
                <a:tc>
                  <a:txBody>
                    <a:bodyPr/>
                    <a:lstStyle/>
                    <a:p>
                      <a:pPr lvl="0" algn="ctr" rtl="0">
                        <a:spcBef>
                          <a:spcPts val="0"/>
                        </a:spcBef>
                        <a:buNone/>
                      </a:pPr>
                      <a:r>
                        <a:rPr lang="en-US" b="0" i="0" dirty="0">
                          <a:latin typeface="Arial Narrow Regular" charset="0"/>
                        </a:rPr>
                        <a:t>Start Year</a:t>
                      </a:r>
                    </a:p>
                  </a:txBody>
                  <a:tcPr marL="91425" marR="91425" marT="91425" marB="91425"/>
                </a:tc>
                <a:tc>
                  <a:txBody>
                    <a:bodyPr/>
                    <a:lstStyle/>
                    <a:p>
                      <a:pPr lvl="0" algn="ctr" rtl="0">
                        <a:spcBef>
                          <a:spcPts val="0"/>
                        </a:spcBef>
                        <a:buNone/>
                      </a:pPr>
                      <a:r>
                        <a:rPr lang="en-US" b="0" i="0" dirty="0">
                          <a:latin typeface="Arial Narrow Regular" charset="0"/>
                        </a:rPr>
                        <a:t>End Year</a:t>
                      </a:r>
                    </a:p>
                  </a:txBody>
                  <a:tcPr marL="91425" marR="91425" marT="91425" marB="91425"/>
                </a:tc>
              </a:tr>
              <a:tr h="462000">
                <a:tc>
                  <a:txBody>
                    <a:bodyPr/>
                    <a:lstStyle/>
                    <a:p>
                      <a:pPr lvl="0" algn="ctr" rtl="0">
                        <a:spcBef>
                          <a:spcPts val="0"/>
                        </a:spcBef>
                        <a:buNone/>
                      </a:pPr>
                      <a:r>
                        <a:rPr lang="en-US" sz="1200" b="0" i="0" dirty="0">
                          <a:latin typeface="Arial Narrow Regular" charset="0"/>
                        </a:rPr>
                        <a:t>Amanda</a:t>
                      </a:r>
                    </a:p>
                  </a:txBody>
                  <a:tcPr marL="91425" marR="91425" marT="91425" marB="91425"/>
                </a:tc>
                <a:tc>
                  <a:txBody>
                    <a:bodyPr/>
                    <a:lstStyle/>
                    <a:p>
                      <a:pPr lvl="0" algn="ctr" rtl="0">
                        <a:spcBef>
                          <a:spcPts val="0"/>
                        </a:spcBef>
                        <a:buNone/>
                      </a:pPr>
                      <a:r>
                        <a:rPr lang="en-US" sz="1200" b="0" i="0" dirty="0">
                          <a:latin typeface="Arial Narrow Regular" charset="0"/>
                        </a:rPr>
                        <a:t>False</a:t>
                      </a:r>
                    </a:p>
                  </a:txBody>
                  <a:tcPr marL="91425" marR="91425" marT="91425" marB="91425"/>
                </a:tc>
                <a:tc>
                  <a:txBody>
                    <a:bodyPr/>
                    <a:lstStyle/>
                    <a:p>
                      <a:pPr lvl="0" algn="ctr" rtl="0">
                        <a:spcBef>
                          <a:spcPts val="0"/>
                        </a:spcBef>
                        <a:buNone/>
                      </a:pPr>
                      <a:r>
                        <a:rPr lang="en-US" sz="1200" b="0" i="0" dirty="0">
                          <a:latin typeface="Arial Narrow Regular" charset="0"/>
                        </a:rPr>
                        <a:t>True</a:t>
                      </a:r>
                    </a:p>
                  </a:txBody>
                  <a:tcPr marL="91425" marR="91425" marT="91425" marB="91425"/>
                </a:tc>
                <a:tc>
                  <a:txBody>
                    <a:bodyPr/>
                    <a:lstStyle/>
                    <a:p>
                      <a:pPr lvl="0" algn="ctr" rtl="0">
                        <a:spcBef>
                          <a:spcPts val="0"/>
                        </a:spcBef>
                        <a:buNone/>
                      </a:pPr>
                      <a:r>
                        <a:rPr lang="en-US" sz="1200" b="0" i="0" dirty="0">
                          <a:latin typeface="Arial Narrow Regular" charset="0"/>
                        </a:rPr>
                        <a:t>66</a:t>
                      </a:r>
                    </a:p>
                  </a:txBody>
                  <a:tcPr marL="91425" marR="91425" marT="91425" marB="91425"/>
                </a:tc>
                <a:tc>
                  <a:txBody>
                    <a:bodyPr/>
                    <a:lstStyle/>
                    <a:p>
                      <a:pPr lvl="0" algn="ctr" rtl="0">
                        <a:spcBef>
                          <a:spcPts val="0"/>
                        </a:spcBef>
                        <a:buNone/>
                      </a:pPr>
                      <a:r>
                        <a:rPr lang="en-US" sz="1200" b="0" i="0" dirty="0">
                          <a:latin typeface="Arial Narrow Regular" charset="0"/>
                        </a:rPr>
                        <a:t>1990</a:t>
                      </a:r>
                    </a:p>
                  </a:txBody>
                  <a:tcPr marL="91425" marR="91425" marT="91425" marB="91425"/>
                </a:tc>
                <a:tc>
                  <a:txBody>
                    <a:bodyPr/>
                    <a:lstStyle/>
                    <a:p>
                      <a:pPr lvl="0" algn="ctr" rtl="0">
                        <a:spcBef>
                          <a:spcPts val="0"/>
                        </a:spcBef>
                        <a:buNone/>
                      </a:pPr>
                      <a:r>
                        <a:rPr lang="en-US" sz="1200" b="0" i="0" dirty="0">
                          <a:latin typeface="Arial Narrow Regular" charset="0"/>
                        </a:rPr>
                        <a:t>1996</a:t>
                      </a:r>
                    </a:p>
                  </a:txBody>
                  <a:tcPr marL="91425" marR="91425" marT="91425" marB="91425"/>
                </a:tc>
              </a:tr>
              <a:tr h="462000">
                <a:tc>
                  <a:txBody>
                    <a:bodyPr/>
                    <a:lstStyle/>
                    <a:p>
                      <a:pPr lvl="0" algn="ctr" rtl="0">
                        <a:spcBef>
                          <a:spcPts val="0"/>
                        </a:spcBef>
                        <a:buNone/>
                      </a:pPr>
                      <a:r>
                        <a:rPr lang="en-US" sz="1200" b="0" i="0" dirty="0">
                          <a:latin typeface="Arial Narrow Regular" charset="0"/>
                        </a:rPr>
                        <a:t>Bradley</a:t>
                      </a:r>
                    </a:p>
                  </a:txBody>
                  <a:tcPr marL="91425" marR="91425" marT="91425" marB="91425"/>
                </a:tc>
                <a:tc>
                  <a:txBody>
                    <a:bodyPr/>
                    <a:lstStyle/>
                    <a:p>
                      <a:pPr lvl="0" algn="ctr" rtl="0">
                        <a:spcBef>
                          <a:spcPts val="0"/>
                        </a:spcBef>
                        <a:buNone/>
                      </a:pPr>
                      <a:r>
                        <a:rPr lang="en-US" sz="1200" b="0" i="0" dirty="0">
                          <a:latin typeface="Arial Narrow Regular" charset="0"/>
                        </a:rPr>
                        <a:t>True</a:t>
                      </a:r>
                    </a:p>
                  </a:txBody>
                  <a:tcPr marL="91425" marR="91425" marT="91425" marB="91425"/>
                </a:tc>
                <a:tc>
                  <a:txBody>
                    <a:bodyPr/>
                    <a:lstStyle/>
                    <a:p>
                      <a:pPr lvl="0" algn="ctr" rtl="0">
                        <a:spcBef>
                          <a:spcPts val="0"/>
                        </a:spcBef>
                        <a:buNone/>
                      </a:pPr>
                      <a:r>
                        <a:rPr lang="en-US" sz="1200" b="0" i="0" dirty="0">
                          <a:latin typeface="Arial Narrow Regular" charset="0"/>
                        </a:rPr>
                        <a:t>False</a:t>
                      </a:r>
                    </a:p>
                  </a:txBody>
                  <a:tcPr marL="91425" marR="91425" marT="91425" marB="91425"/>
                </a:tc>
                <a:tc>
                  <a:txBody>
                    <a:bodyPr/>
                    <a:lstStyle/>
                    <a:p>
                      <a:pPr lvl="0" algn="ctr" rtl="0">
                        <a:spcBef>
                          <a:spcPts val="0"/>
                        </a:spcBef>
                        <a:buNone/>
                      </a:pPr>
                      <a:r>
                        <a:rPr lang="en-US" sz="1200" b="0" i="0" dirty="0">
                          <a:latin typeface="Arial Narrow Regular" charset="0"/>
                        </a:rPr>
                        <a:t>70</a:t>
                      </a:r>
                    </a:p>
                  </a:txBody>
                  <a:tcPr marL="91425" marR="91425" marT="91425" marB="91425"/>
                </a:tc>
                <a:tc>
                  <a:txBody>
                    <a:bodyPr/>
                    <a:lstStyle/>
                    <a:p>
                      <a:pPr lvl="0" algn="ctr" rtl="0">
                        <a:spcBef>
                          <a:spcPts val="0"/>
                        </a:spcBef>
                        <a:buNone/>
                      </a:pPr>
                      <a:r>
                        <a:rPr lang="en-US" sz="1200" b="0" i="0" dirty="0">
                          <a:latin typeface="Arial Narrow Regular" charset="0"/>
                        </a:rPr>
                        <a:t>1994</a:t>
                      </a:r>
                    </a:p>
                  </a:txBody>
                  <a:tcPr marL="91425" marR="91425" marT="91425" marB="91425"/>
                </a:tc>
                <a:tc>
                  <a:txBody>
                    <a:bodyPr/>
                    <a:lstStyle/>
                    <a:p>
                      <a:pPr lvl="0" algn="ctr" rtl="0">
                        <a:spcBef>
                          <a:spcPts val="0"/>
                        </a:spcBef>
                        <a:buNone/>
                      </a:pPr>
                      <a:r>
                        <a:rPr lang="en-US" sz="1200" b="0" i="0" dirty="0">
                          <a:latin typeface="Arial Narrow Regular" charset="0"/>
                        </a:rPr>
                        <a:t>1999</a:t>
                      </a:r>
                    </a:p>
                  </a:txBody>
                  <a:tcPr marL="91425" marR="91425" marT="91425" marB="91425"/>
                </a:tc>
              </a:tr>
              <a:tr h="462000">
                <a:tc>
                  <a:txBody>
                    <a:bodyPr/>
                    <a:lstStyle/>
                    <a:p>
                      <a:pPr lvl="0" algn="ctr" rtl="0">
                        <a:spcBef>
                          <a:spcPts val="0"/>
                        </a:spcBef>
                        <a:buNone/>
                      </a:pPr>
                      <a:r>
                        <a:rPr lang="en-US" sz="1200" b="0" i="0" dirty="0">
                          <a:latin typeface="Arial Narrow Regular" charset="0"/>
                        </a:rPr>
                        <a:t>Connor</a:t>
                      </a:r>
                    </a:p>
                  </a:txBody>
                  <a:tcPr marL="91425" marR="91425" marT="91425" marB="91425"/>
                </a:tc>
                <a:tc>
                  <a:txBody>
                    <a:bodyPr/>
                    <a:lstStyle/>
                    <a:p>
                      <a:pPr lvl="0" algn="ctr" rtl="0">
                        <a:spcBef>
                          <a:spcPts val="0"/>
                        </a:spcBef>
                        <a:buNone/>
                      </a:pPr>
                      <a:r>
                        <a:rPr lang="en-US" sz="1200" b="0" i="0" dirty="0">
                          <a:latin typeface="Arial Narrow Regular" charset="0"/>
                        </a:rPr>
                        <a:t>True</a:t>
                      </a:r>
                    </a:p>
                  </a:txBody>
                  <a:tcPr marL="91425" marR="91425" marT="91425" marB="91425"/>
                </a:tc>
                <a:tc>
                  <a:txBody>
                    <a:bodyPr/>
                    <a:lstStyle/>
                    <a:p>
                      <a:pPr lvl="0" algn="ctr" rtl="0">
                        <a:spcBef>
                          <a:spcPts val="0"/>
                        </a:spcBef>
                        <a:buNone/>
                      </a:pPr>
                      <a:r>
                        <a:rPr lang="en-US" sz="1200" b="0" i="0" dirty="0">
                          <a:latin typeface="Arial Narrow Regular" charset="0"/>
                        </a:rPr>
                        <a:t>False</a:t>
                      </a:r>
                    </a:p>
                  </a:txBody>
                  <a:tcPr marL="91425" marR="91425" marT="91425" marB="91425"/>
                </a:tc>
                <a:tc>
                  <a:txBody>
                    <a:bodyPr/>
                    <a:lstStyle/>
                    <a:p>
                      <a:pPr lvl="0" algn="ctr" rtl="0">
                        <a:spcBef>
                          <a:spcPts val="0"/>
                        </a:spcBef>
                        <a:buNone/>
                      </a:pPr>
                      <a:r>
                        <a:rPr lang="en-US" sz="1200" b="0" i="0" dirty="0">
                          <a:latin typeface="Arial Narrow Regular" charset="0"/>
                        </a:rPr>
                        <a:t>68</a:t>
                      </a:r>
                    </a:p>
                  </a:txBody>
                  <a:tcPr marL="91425" marR="91425" marT="91425" marB="91425"/>
                </a:tc>
                <a:tc>
                  <a:txBody>
                    <a:bodyPr/>
                    <a:lstStyle/>
                    <a:p>
                      <a:pPr lvl="0" algn="ctr" rtl="0">
                        <a:spcBef>
                          <a:spcPts val="0"/>
                        </a:spcBef>
                        <a:buNone/>
                      </a:pPr>
                      <a:r>
                        <a:rPr lang="en-US" sz="1200" b="0" i="0" dirty="0">
                          <a:latin typeface="Arial Narrow Regular" charset="0"/>
                        </a:rPr>
                        <a:t>1988</a:t>
                      </a:r>
                    </a:p>
                  </a:txBody>
                  <a:tcPr marL="91425" marR="91425" marT="91425" marB="91425"/>
                </a:tc>
                <a:tc>
                  <a:txBody>
                    <a:bodyPr/>
                    <a:lstStyle/>
                    <a:p>
                      <a:pPr lvl="0" algn="ctr" rtl="0">
                        <a:spcBef>
                          <a:spcPts val="0"/>
                        </a:spcBef>
                        <a:buNone/>
                      </a:pPr>
                      <a:r>
                        <a:rPr lang="en-US" sz="1200" b="0" i="0" dirty="0">
                          <a:latin typeface="Arial Narrow Regular" charset="0"/>
                        </a:rPr>
                        <a:t>1992</a:t>
                      </a:r>
                    </a:p>
                  </a:txBody>
                  <a:tcPr marL="91425" marR="91425" marT="91425" marB="91425"/>
                </a:tc>
              </a:tr>
              <a:tr h="462000">
                <a:tc>
                  <a:txBody>
                    <a:bodyPr/>
                    <a:lstStyle/>
                    <a:p>
                      <a:pPr lvl="0" algn="ctr" rtl="0">
                        <a:spcBef>
                          <a:spcPts val="0"/>
                        </a:spcBef>
                        <a:buNone/>
                      </a:pPr>
                      <a:r>
                        <a:rPr lang="en-US" sz="1200" b="0" i="0" dirty="0">
                          <a:latin typeface="Arial Narrow Regular" charset="0"/>
                        </a:rPr>
                        <a:t>Danielle</a:t>
                      </a:r>
                    </a:p>
                  </a:txBody>
                  <a:tcPr marL="91425" marR="91425" marT="91425" marB="91425"/>
                </a:tc>
                <a:tc>
                  <a:txBody>
                    <a:bodyPr/>
                    <a:lstStyle/>
                    <a:p>
                      <a:pPr lvl="0" algn="ctr" rtl="0">
                        <a:spcBef>
                          <a:spcPts val="0"/>
                        </a:spcBef>
                        <a:buNone/>
                      </a:pPr>
                      <a:r>
                        <a:rPr lang="en-US" sz="1200" b="0" i="0" dirty="0">
                          <a:latin typeface="Arial Narrow Regular" charset="0"/>
                        </a:rPr>
                        <a:t>False</a:t>
                      </a:r>
                    </a:p>
                  </a:txBody>
                  <a:tcPr marL="91425" marR="91425" marT="91425" marB="91425"/>
                </a:tc>
                <a:tc>
                  <a:txBody>
                    <a:bodyPr/>
                    <a:lstStyle/>
                    <a:p>
                      <a:pPr lvl="0" algn="ctr" rtl="0">
                        <a:spcBef>
                          <a:spcPts val="0"/>
                        </a:spcBef>
                        <a:buNone/>
                      </a:pPr>
                      <a:r>
                        <a:rPr lang="en-US" sz="1200" b="0" i="0" dirty="0">
                          <a:latin typeface="Arial Narrow Regular" charset="0"/>
                        </a:rPr>
                        <a:t>True</a:t>
                      </a:r>
                    </a:p>
                  </a:txBody>
                  <a:tcPr marL="91425" marR="91425" marT="91425" marB="91425"/>
                </a:tc>
                <a:tc>
                  <a:txBody>
                    <a:bodyPr/>
                    <a:lstStyle/>
                    <a:p>
                      <a:pPr lvl="0" algn="ctr" rtl="0">
                        <a:spcBef>
                          <a:spcPts val="0"/>
                        </a:spcBef>
                        <a:buNone/>
                      </a:pPr>
                      <a:r>
                        <a:rPr lang="en-US" sz="1200" b="0" i="0" dirty="0">
                          <a:latin typeface="Arial Narrow Regular" charset="0"/>
                        </a:rPr>
                        <a:t>67</a:t>
                      </a:r>
                    </a:p>
                  </a:txBody>
                  <a:tcPr marL="91425" marR="91425" marT="91425" marB="91425"/>
                </a:tc>
                <a:tc>
                  <a:txBody>
                    <a:bodyPr/>
                    <a:lstStyle/>
                    <a:p>
                      <a:pPr lvl="0" algn="ctr" rtl="0">
                        <a:spcBef>
                          <a:spcPts val="0"/>
                        </a:spcBef>
                        <a:buNone/>
                      </a:pPr>
                      <a:r>
                        <a:rPr lang="en-US" sz="1200" b="0" i="0" dirty="0">
                          <a:latin typeface="Arial Narrow Regular" charset="0"/>
                        </a:rPr>
                        <a:t>1997</a:t>
                      </a:r>
                    </a:p>
                  </a:txBody>
                  <a:tcPr marL="91425" marR="91425" marT="91425" marB="91425"/>
                </a:tc>
                <a:tc>
                  <a:txBody>
                    <a:bodyPr/>
                    <a:lstStyle/>
                    <a:p>
                      <a:pPr lvl="0" algn="ctr" rtl="0">
                        <a:spcBef>
                          <a:spcPts val="0"/>
                        </a:spcBef>
                        <a:buNone/>
                      </a:pPr>
                      <a:r>
                        <a:rPr lang="en-US" sz="1200" b="0" i="0" dirty="0">
                          <a:latin typeface="Arial Narrow Regular" charset="0"/>
                        </a:rPr>
                        <a:t>2005</a:t>
                      </a:r>
                    </a:p>
                  </a:txBody>
                  <a:tcPr marL="91425" marR="91425" marT="91425" marB="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Tidiness</a:t>
            </a:r>
          </a:p>
        </p:txBody>
      </p:sp>
      <p:sp>
        <p:nvSpPr>
          <p:cNvPr id="256" name="Shape 256"/>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buFont typeface="Arial"/>
            </a:pPr>
            <a:r>
              <a:rPr lang="en-US" sz="2400" dirty="0">
                <a:sym typeface="Arial"/>
              </a:rPr>
              <a:t>Column headers are values, not variable names</a:t>
            </a:r>
          </a:p>
        </p:txBody>
      </p:sp>
      <p:pic>
        <p:nvPicPr>
          <p:cNvPr id="257" name="Shape 257"/>
          <p:cNvPicPr preferRelativeResize="0"/>
          <p:nvPr/>
        </p:nvPicPr>
        <p:blipFill>
          <a:blip r:embed="rId3">
            <a:alphaModFix/>
          </a:blip>
          <a:stretch>
            <a:fillRect/>
          </a:stretch>
        </p:blipFill>
        <p:spPr>
          <a:xfrm>
            <a:off x="1114424" y="1658900"/>
            <a:ext cx="6993199" cy="2797275"/>
          </a:xfrm>
          <a:prstGeom prst="rect">
            <a:avLst/>
          </a:prstGeom>
          <a:noFill/>
          <a:ln>
            <a:noFill/>
          </a:ln>
        </p:spPr>
      </p:pic>
      <p:sp>
        <p:nvSpPr>
          <p:cNvPr id="2" name="TextBox 1"/>
          <p:cNvSpPr txBox="1"/>
          <p:nvPr/>
        </p:nvSpPr>
        <p:spPr>
          <a:xfrm>
            <a:off x="6682184" y="4400578"/>
            <a:ext cx="2223923"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Tidiness</a:t>
            </a:r>
          </a:p>
        </p:txBody>
      </p:sp>
      <p:sp>
        <p:nvSpPr>
          <p:cNvPr id="264" name="Shape 264"/>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pPr>
            <a:r>
              <a:rPr lang="en-US" sz="2400" dirty="0">
                <a:sym typeface="Arial"/>
              </a:rPr>
              <a:t>Multiple variables are stored in one column</a:t>
            </a:r>
          </a:p>
        </p:txBody>
      </p:sp>
      <p:graphicFrame>
        <p:nvGraphicFramePr>
          <p:cNvPr id="265" name="Shape 265"/>
          <p:cNvGraphicFramePr/>
          <p:nvPr/>
        </p:nvGraphicFramePr>
        <p:xfrm>
          <a:off x="952500" y="1619250"/>
          <a:ext cx="7220500" cy="2447350"/>
        </p:xfrm>
        <a:graphic>
          <a:graphicData uri="http://schemas.openxmlformats.org/drawingml/2006/table">
            <a:tbl>
              <a:tblPr>
                <a:noFill/>
                <a:tableStyleId>{B6A52866-10E0-4887-A309-30E0002DCFD6}</a:tableStyleId>
              </a:tblPr>
              <a:tblGrid>
                <a:gridCol w="1444100"/>
                <a:gridCol w="1444100"/>
                <a:gridCol w="1444100"/>
                <a:gridCol w="1444100"/>
                <a:gridCol w="1444100"/>
              </a:tblGrid>
              <a:tr h="692950">
                <a:tc>
                  <a:txBody>
                    <a:bodyPr/>
                    <a:lstStyle/>
                    <a:p>
                      <a:pPr lvl="0" algn="ctr" rtl="0">
                        <a:spcBef>
                          <a:spcPts val="0"/>
                        </a:spcBef>
                        <a:buNone/>
                      </a:pPr>
                      <a:r>
                        <a:rPr lang="en-US" b="0" i="0" dirty="0">
                          <a:latin typeface="Arial Narrow Regular" charset="0"/>
                        </a:rPr>
                        <a:t>Name</a:t>
                      </a:r>
                    </a:p>
                  </a:txBody>
                  <a:tcPr marL="91425" marR="91425" marT="91425" marB="91425"/>
                </a:tc>
                <a:tc>
                  <a:txBody>
                    <a:bodyPr/>
                    <a:lstStyle/>
                    <a:p>
                      <a:pPr lvl="0" algn="ctr" rtl="0">
                        <a:spcBef>
                          <a:spcPts val="0"/>
                        </a:spcBef>
                        <a:buNone/>
                      </a:pPr>
                      <a:r>
                        <a:rPr lang="en-US" b="0" i="0" dirty="0">
                          <a:latin typeface="Arial Narrow Regular" charset="0"/>
                        </a:rPr>
                        <a:t>Sex</a:t>
                      </a:r>
                    </a:p>
                  </a:txBody>
                  <a:tcPr marL="91425" marR="91425" marT="91425" marB="91425"/>
                </a:tc>
                <a:tc>
                  <a:txBody>
                    <a:bodyPr/>
                    <a:lstStyle/>
                    <a:p>
                      <a:pPr lvl="0" algn="ctr" rtl="0">
                        <a:spcBef>
                          <a:spcPts val="0"/>
                        </a:spcBef>
                        <a:buNone/>
                      </a:pPr>
                      <a:r>
                        <a:rPr lang="en-US" b="0" i="0" dirty="0">
                          <a:latin typeface="Arial Narrow Regular" charset="0"/>
                        </a:rPr>
                        <a:t>Date of Birth</a:t>
                      </a:r>
                    </a:p>
                  </a:txBody>
                  <a:tcPr marL="91425" marR="91425" marT="91425" marB="91425"/>
                </a:tc>
                <a:tc>
                  <a:txBody>
                    <a:bodyPr/>
                    <a:lstStyle/>
                    <a:p>
                      <a:pPr lvl="0" algn="ctr" rtl="0">
                        <a:spcBef>
                          <a:spcPts val="0"/>
                        </a:spcBef>
                        <a:buNone/>
                      </a:pPr>
                      <a:r>
                        <a:rPr lang="en-US" b="0" i="0" dirty="0">
                          <a:latin typeface="Arial Narrow Regular" charset="0"/>
                        </a:rPr>
                        <a:t>Height (in)</a:t>
                      </a:r>
                    </a:p>
                  </a:txBody>
                  <a:tcPr marL="91425" marR="91425" marT="91425" marB="91425"/>
                </a:tc>
                <a:tc>
                  <a:txBody>
                    <a:bodyPr/>
                    <a:lstStyle/>
                    <a:p>
                      <a:pPr lvl="0" algn="ctr" rtl="0">
                        <a:spcBef>
                          <a:spcPts val="0"/>
                        </a:spcBef>
                        <a:buNone/>
                      </a:pPr>
                      <a:r>
                        <a:rPr lang="en-US" b="0" i="0" dirty="0">
                          <a:latin typeface="Arial Narrow Regular" charset="0"/>
                        </a:rPr>
                        <a:t>Years Active</a:t>
                      </a:r>
                    </a:p>
                  </a:txBody>
                  <a:tcPr marL="91425" marR="91425" marT="91425" marB="91425"/>
                </a:tc>
              </a:tr>
              <a:tr h="438600">
                <a:tc>
                  <a:txBody>
                    <a:bodyPr/>
                    <a:lstStyle/>
                    <a:p>
                      <a:pPr lvl="0" algn="ctr" rtl="0">
                        <a:spcBef>
                          <a:spcPts val="0"/>
                        </a:spcBef>
                        <a:buNone/>
                      </a:pPr>
                      <a:r>
                        <a:rPr lang="en-US" sz="1200" b="0" i="0" dirty="0">
                          <a:latin typeface="Arial Narrow Regular" charset="0"/>
                        </a:rPr>
                        <a:t>Amanda</a:t>
                      </a:r>
                    </a:p>
                  </a:txBody>
                  <a:tcPr marL="91425" marR="91425" marT="91425" marB="91425"/>
                </a:tc>
                <a:tc>
                  <a:txBody>
                    <a:bodyPr/>
                    <a:lstStyle/>
                    <a:p>
                      <a:pPr lvl="0" algn="ctr" rtl="0">
                        <a:spcBef>
                          <a:spcPts val="0"/>
                        </a:spcBef>
                        <a:buNone/>
                      </a:pPr>
                      <a:r>
                        <a:rPr lang="en-US" sz="1200" b="0" i="0" dirty="0">
                          <a:latin typeface="Arial Narrow Regular" charset="0"/>
                        </a:rPr>
                        <a:t>F</a:t>
                      </a:r>
                    </a:p>
                  </a:txBody>
                  <a:tcPr marL="91425" marR="91425" marT="91425" marB="91425"/>
                </a:tc>
                <a:tc>
                  <a:txBody>
                    <a:bodyPr/>
                    <a:lstStyle/>
                    <a:p>
                      <a:pPr lvl="0" algn="ctr" rtl="0">
                        <a:spcBef>
                          <a:spcPts val="0"/>
                        </a:spcBef>
                        <a:buNone/>
                      </a:pPr>
                      <a:r>
                        <a:rPr lang="en-US" sz="1200" b="0" i="0" dirty="0">
                          <a:latin typeface="Arial Narrow Regular" charset="0"/>
                        </a:rPr>
                        <a:t>03/07/1968</a:t>
                      </a:r>
                    </a:p>
                  </a:txBody>
                  <a:tcPr marL="91425" marR="91425" marT="91425" marB="91425"/>
                </a:tc>
                <a:tc>
                  <a:txBody>
                    <a:bodyPr/>
                    <a:lstStyle/>
                    <a:p>
                      <a:pPr lvl="0" algn="ctr" rtl="0">
                        <a:spcBef>
                          <a:spcPts val="0"/>
                        </a:spcBef>
                        <a:buNone/>
                      </a:pPr>
                      <a:r>
                        <a:rPr lang="en-US" sz="1200" b="0" i="0" dirty="0">
                          <a:latin typeface="Arial Narrow Regular" charset="0"/>
                        </a:rPr>
                        <a:t>66</a:t>
                      </a:r>
                    </a:p>
                  </a:txBody>
                  <a:tcPr marL="91425" marR="91425" marT="91425" marB="91425"/>
                </a:tc>
                <a:tc>
                  <a:txBody>
                    <a:bodyPr/>
                    <a:lstStyle/>
                    <a:p>
                      <a:pPr lvl="0" algn="ctr" rtl="0">
                        <a:spcBef>
                          <a:spcPts val="0"/>
                        </a:spcBef>
                        <a:buNone/>
                      </a:pPr>
                      <a:r>
                        <a:rPr lang="en-US" sz="1200" b="0" i="0" dirty="0">
                          <a:latin typeface="Arial Narrow Regular" charset="0"/>
                        </a:rPr>
                        <a:t>1990-1996</a:t>
                      </a:r>
                    </a:p>
                  </a:txBody>
                  <a:tcPr marL="91425" marR="91425" marT="91425" marB="91425"/>
                </a:tc>
              </a:tr>
              <a:tr h="438600">
                <a:tc>
                  <a:txBody>
                    <a:bodyPr/>
                    <a:lstStyle/>
                    <a:p>
                      <a:pPr lvl="0" algn="ctr" rtl="0">
                        <a:spcBef>
                          <a:spcPts val="0"/>
                        </a:spcBef>
                        <a:buNone/>
                      </a:pPr>
                      <a:r>
                        <a:rPr lang="en-US" sz="1200" b="0" i="0" dirty="0">
                          <a:latin typeface="Arial Narrow Regular" charset="0"/>
                        </a:rPr>
                        <a:t>Bradley</a:t>
                      </a:r>
                    </a:p>
                  </a:txBody>
                  <a:tcPr marL="91425" marR="91425" marT="91425" marB="91425"/>
                </a:tc>
                <a:tc>
                  <a:txBody>
                    <a:bodyPr/>
                    <a:lstStyle/>
                    <a:p>
                      <a:pPr lvl="0" algn="ctr" rtl="0">
                        <a:spcBef>
                          <a:spcPts val="0"/>
                        </a:spcBef>
                        <a:buNone/>
                      </a:pPr>
                      <a:r>
                        <a:rPr lang="en-US" sz="1200" b="0" i="0" dirty="0">
                          <a:latin typeface="Arial Narrow Regular" charset="0"/>
                        </a:rPr>
                        <a:t>M</a:t>
                      </a:r>
                    </a:p>
                  </a:txBody>
                  <a:tcPr marL="91425" marR="91425" marT="91425" marB="91425"/>
                </a:tc>
                <a:tc>
                  <a:txBody>
                    <a:bodyPr/>
                    <a:lstStyle/>
                    <a:p>
                      <a:pPr lvl="0" algn="ctr" rtl="0">
                        <a:spcBef>
                          <a:spcPts val="0"/>
                        </a:spcBef>
                        <a:buNone/>
                      </a:pPr>
                      <a:r>
                        <a:rPr lang="en-US" sz="1200" b="0" i="0" dirty="0">
                          <a:latin typeface="Arial Narrow Regular" charset="0"/>
                        </a:rPr>
                        <a:t>11/05/1971</a:t>
                      </a:r>
                    </a:p>
                  </a:txBody>
                  <a:tcPr marL="91425" marR="91425" marT="91425" marB="91425"/>
                </a:tc>
                <a:tc>
                  <a:txBody>
                    <a:bodyPr/>
                    <a:lstStyle/>
                    <a:p>
                      <a:pPr lvl="0" algn="ctr" rtl="0">
                        <a:spcBef>
                          <a:spcPts val="0"/>
                        </a:spcBef>
                        <a:buNone/>
                      </a:pPr>
                      <a:r>
                        <a:rPr lang="en-US" sz="1200" b="0" i="0" dirty="0">
                          <a:latin typeface="Arial Narrow Regular" charset="0"/>
                        </a:rPr>
                        <a:t>70</a:t>
                      </a:r>
                    </a:p>
                  </a:txBody>
                  <a:tcPr marL="91425" marR="91425" marT="91425" marB="91425"/>
                </a:tc>
                <a:tc>
                  <a:txBody>
                    <a:bodyPr/>
                    <a:lstStyle/>
                    <a:p>
                      <a:pPr lvl="0" algn="ctr" rtl="0">
                        <a:spcBef>
                          <a:spcPts val="0"/>
                        </a:spcBef>
                        <a:buNone/>
                      </a:pPr>
                      <a:r>
                        <a:rPr lang="en-US" sz="1200" b="0" i="0" dirty="0">
                          <a:latin typeface="Arial Narrow Regular" charset="0"/>
                        </a:rPr>
                        <a:t>1994-1999</a:t>
                      </a:r>
                    </a:p>
                  </a:txBody>
                  <a:tcPr marL="91425" marR="91425" marT="91425" marB="91425"/>
                </a:tc>
              </a:tr>
              <a:tr h="438600">
                <a:tc>
                  <a:txBody>
                    <a:bodyPr/>
                    <a:lstStyle/>
                    <a:p>
                      <a:pPr lvl="0" algn="ctr" rtl="0">
                        <a:spcBef>
                          <a:spcPts val="0"/>
                        </a:spcBef>
                        <a:buNone/>
                      </a:pPr>
                      <a:r>
                        <a:rPr lang="en-US" sz="1200" b="0" i="0" dirty="0">
                          <a:latin typeface="Arial Narrow Regular" charset="0"/>
                        </a:rPr>
                        <a:t>Connor</a:t>
                      </a:r>
                    </a:p>
                  </a:txBody>
                  <a:tcPr marL="91425" marR="91425" marT="91425" marB="91425"/>
                </a:tc>
                <a:tc>
                  <a:txBody>
                    <a:bodyPr/>
                    <a:lstStyle/>
                    <a:p>
                      <a:pPr lvl="0" algn="ctr" rtl="0">
                        <a:spcBef>
                          <a:spcPts val="0"/>
                        </a:spcBef>
                        <a:buNone/>
                      </a:pPr>
                      <a:r>
                        <a:rPr lang="en-US" sz="1200" b="0" i="0" dirty="0">
                          <a:latin typeface="Arial Narrow Regular" charset="0"/>
                        </a:rPr>
                        <a:t>M</a:t>
                      </a:r>
                    </a:p>
                  </a:txBody>
                  <a:tcPr marL="91425" marR="91425" marT="91425" marB="91425"/>
                </a:tc>
                <a:tc>
                  <a:txBody>
                    <a:bodyPr/>
                    <a:lstStyle/>
                    <a:p>
                      <a:pPr lvl="0" algn="ctr" rtl="0">
                        <a:spcBef>
                          <a:spcPts val="0"/>
                        </a:spcBef>
                        <a:buNone/>
                      </a:pPr>
                      <a:r>
                        <a:rPr lang="en-US" sz="1200" b="0" i="0" dirty="0">
                          <a:latin typeface="Arial Narrow Regular" charset="0"/>
                        </a:rPr>
                        <a:t>07/17/1964</a:t>
                      </a:r>
                    </a:p>
                  </a:txBody>
                  <a:tcPr marL="91425" marR="91425" marT="91425" marB="91425"/>
                </a:tc>
                <a:tc>
                  <a:txBody>
                    <a:bodyPr/>
                    <a:lstStyle/>
                    <a:p>
                      <a:pPr lvl="0" algn="ctr" rtl="0">
                        <a:spcBef>
                          <a:spcPts val="0"/>
                        </a:spcBef>
                        <a:buNone/>
                      </a:pPr>
                      <a:r>
                        <a:rPr lang="en-US" sz="1200" b="0" i="0" dirty="0">
                          <a:latin typeface="Arial Narrow Regular" charset="0"/>
                        </a:rPr>
                        <a:t>68</a:t>
                      </a:r>
                    </a:p>
                  </a:txBody>
                  <a:tcPr marL="91425" marR="91425" marT="91425" marB="91425"/>
                </a:tc>
                <a:tc>
                  <a:txBody>
                    <a:bodyPr/>
                    <a:lstStyle/>
                    <a:p>
                      <a:pPr lvl="0" algn="ctr" rtl="0">
                        <a:spcBef>
                          <a:spcPts val="0"/>
                        </a:spcBef>
                        <a:buNone/>
                      </a:pPr>
                      <a:r>
                        <a:rPr lang="en-US" sz="1200" b="0" i="0" dirty="0">
                          <a:latin typeface="Arial Narrow Regular" charset="0"/>
                        </a:rPr>
                        <a:t>1988-1992</a:t>
                      </a:r>
                    </a:p>
                  </a:txBody>
                  <a:tcPr marL="91425" marR="91425" marT="91425" marB="91425"/>
                </a:tc>
              </a:tr>
              <a:tr h="438600">
                <a:tc>
                  <a:txBody>
                    <a:bodyPr/>
                    <a:lstStyle/>
                    <a:p>
                      <a:pPr lvl="0" algn="ctr" rtl="0">
                        <a:spcBef>
                          <a:spcPts val="0"/>
                        </a:spcBef>
                        <a:buNone/>
                      </a:pPr>
                      <a:r>
                        <a:rPr lang="en-US" sz="1200" b="0" i="0" dirty="0">
                          <a:latin typeface="Arial Narrow Regular" charset="0"/>
                        </a:rPr>
                        <a:t>Danielle</a:t>
                      </a:r>
                    </a:p>
                  </a:txBody>
                  <a:tcPr marL="91425" marR="91425" marT="91425" marB="91425"/>
                </a:tc>
                <a:tc>
                  <a:txBody>
                    <a:bodyPr/>
                    <a:lstStyle/>
                    <a:p>
                      <a:pPr lvl="0" algn="ctr" rtl="0">
                        <a:spcBef>
                          <a:spcPts val="0"/>
                        </a:spcBef>
                        <a:buNone/>
                      </a:pPr>
                      <a:r>
                        <a:rPr lang="en-US" sz="1200" b="0" i="0" dirty="0">
                          <a:latin typeface="Arial Narrow Regular" charset="0"/>
                        </a:rPr>
                        <a:t>F</a:t>
                      </a:r>
                    </a:p>
                  </a:txBody>
                  <a:tcPr marL="91425" marR="91425" marT="91425" marB="91425"/>
                </a:tc>
                <a:tc>
                  <a:txBody>
                    <a:bodyPr/>
                    <a:lstStyle/>
                    <a:p>
                      <a:pPr lvl="0" algn="ctr" rtl="0">
                        <a:spcBef>
                          <a:spcPts val="0"/>
                        </a:spcBef>
                        <a:buNone/>
                      </a:pPr>
                      <a:r>
                        <a:rPr lang="en-US" sz="1200" b="0" i="0" dirty="0">
                          <a:latin typeface="Arial Narrow Regular" charset="0"/>
                        </a:rPr>
                        <a:t>10/22/1970</a:t>
                      </a:r>
                    </a:p>
                  </a:txBody>
                  <a:tcPr marL="91425" marR="91425" marT="91425" marB="91425"/>
                </a:tc>
                <a:tc>
                  <a:txBody>
                    <a:bodyPr/>
                    <a:lstStyle/>
                    <a:p>
                      <a:pPr lvl="0" algn="ctr" rtl="0">
                        <a:spcBef>
                          <a:spcPts val="0"/>
                        </a:spcBef>
                        <a:buNone/>
                      </a:pPr>
                      <a:r>
                        <a:rPr lang="en-US" sz="1200" b="0" i="0" dirty="0">
                          <a:latin typeface="Arial Narrow Regular" charset="0"/>
                        </a:rPr>
                        <a:t>67</a:t>
                      </a:r>
                    </a:p>
                  </a:txBody>
                  <a:tcPr marL="91425" marR="91425" marT="91425" marB="91425"/>
                </a:tc>
                <a:tc>
                  <a:txBody>
                    <a:bodyPr/>
                    <a:lstStyle/>
                    <a:p>
                      <a:pPr lvl="0" algn="ctr" rtl="0">
                        <a:spcBef>
                          <a:spcPts val="0"/>
                        </a:spcBef>
                        <a:buNone/>
                      </a:pPr>
                      <a:r>
                        <a:rPr lang="en-US" sz="1200" b="0" i="0" dirty="0">
                          <a:latin typeface="Arial Narrow Regular" charset="0"/>
                        </a:rPr>
                        <a:t>1997-2005</a:t>
                      </a:r>
                    </a:p>
                  </a:txBody>
                  <a:tcPr marL="91425" marR="91425" marT="91425" marB="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272" name="Shape 272"/>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buFont typeface="Arial"/>
            </a:pPr>
            <a:r>
              <a:rPr lang="en-US" sz="2400" dirty="0">
                <a:sym typeface="Arial"/>
              </a:rPr>
              <a:t>Multiple variables are stored in one column </a:t>
            </a:r>
          </a:p>
        </p:txBody>
      </p:sp>
      <p:pic>
        <p:nvPicPr>
          <p:cNvPr id="273" name="Shape 273"/>
          <p:cNvPicPr preferRelativeResize="0"/>
          <p:nvPr/>
        </p:nvPicPr>
        <p:blipFill>
          <a:blip r:embed="rId3">
            <a:alphaModFix/>
          </a:blip>
          <a:stretch>
            <a:fillRect/>
          </a:stretch>
        </p:blipFill>
        <p:spPr>
          <a:xfrm>
            <a:off x="1504374" y="1613049"/>
            <a:ext cx="5965450" cy="2558750"/>
          </a:xfrm>
          <a:prstGeom prst="rect">
            <a:avLst/>
          </a:prstGeom>
          <a:noFill/>
          <a:ln>
            <a:noFill/>
          </a:ln>
        </p:spPr>
      </p:pic>
      <p:sp>
        <p:nvSpPr>
          <p:cNvPr id="5" name="TextBox 4"/>
          <p:cNvSpPr txBox="1"/>
          <p:nvPr/>
        </p:nvSpPr>
        <p:spPr>
          <a:xfrm>
            <a:off x="7538224" y="4400578"/>
            <a:ext cx="1367883"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190500"/>
            <a:ext cx="8229600" cy="857400"/>
          </a:xfrm>
          <a:prstGeom prst="rect">
            <a:avLst/>
          </a:prstGeom>
          <a:noFill/>
          <a:ln>
            <a:noFill/>
          </a:ln>
        </p:spPr>
        <p:txBody>
          <a:bodyPr lIns="91425" tIns="45700" rIns="91425" bIns="45700" anchor="ctr" anchorCtr="0">
            <a:noAutofit/>
          </a:bodyPr>
          <a:lstStyle/>
          <a:p>
            <a:pPr marL="0" marR="0" lvl="0" indent="0" rtl="0">
              <a:lnSpc>
                <a:spcPct val="90000"/>
              </a:lnSpc>
              <a:spcBef>
                <a:spcPts val="0"/>
              </a:spcBef>
              <a:buClr>
                <a:schemeClr val="dk1"/>
              </a:buClr>
              <a:buSzPct val="25000"/>
              <a:buFont typeface="Cabin"/>
              <a:buNone/>
            </a:pPr>
            <a:r>
              <a:rPr lang="en-US" dirty="0">
                <a:latin typeface="Arial Narrow"/>
                <a:ea typeface="Arial Narrow"/>
                <a:cs typeface="Arial Narrow"/>
                <a:sym typeface="Arial Narrow"/>
              </a:rPr>
              <a:t>Introduction</a:t>
            </a:r>
          </a:p>
        </p:txBody>
      </p:sp>
      <p:sp>
        <p:nvSpPr>
          <p:cNvPr id="62" name="Shape 62"/>
          <p:cNvSpPr txBox="1">
            <a:spLocks noGrp="1"/>
          </p:cNvSpPr>
          <p:nvPr>
            <p:ph type="body" idx="1"/>
          </p:nvPr>
        </p:nvSpPr>
        <p:spPr>
          <a:xfrm>
            <a:off x="457200" y="1006078"/>
            <a:ext cx="8229600" cy="3394500"/>
          </a:xfrm>
          <a:prstGeom prst="rect">
            <a:avLst/>
          </a:prstGeom>
          <a:noFill/>
          <a:ln>
            <a:noFill/>
          </a:ln>
        </p:spPr>
        <p:txBody>
          <a:bodyPr lIns="91425" tIns="45700" rIns="91425" bIns="45700" anchor="t" anchorCtr="0">
            <a:noAutofit/>
          </a:bodyPr>
          <a:lstStyle/>
          <a:p>
            <a:pPr marL="338137" marR="0" lvl="0" indent="-7937" algn="l" rtl="0">
              <a:spcBef>
                <a:spcPts val="400"/>
              </a:spcBef>
              <a:buClr>
                <a:schemeClr val="dk1"/>
              </a:buClr>
              <a:buSzPct val="25000"/>
              <a:buFont typeface="Arial"/>
              <a:buNone/>
            </a:pPr>
            <a:r>
              <a:rPr lang="en-US" sz="2000" b="1" i="1" dirty="0">
                <a:solidFill>
                  <a:srgbClr val="800000"/>
                </a:solidFill>
                <a:latin typeface="Arial Narrow"/>
                <a:ea typeface="Arial Narrow"/>
                <a:cs typeface="Arial Narrow"/>
                <a:sym typeface="Arial Narrow"/>
              </a:rPr>
              <a:t>“Open data is the idea that public information should be accessible to the public online.”</a:t>
            </a:r>
          </a:p>
          <a:p>
            <a:pPr marL="338137" marR="0" lvl="0" indent="-7937" algn="l" rtl="0">
              <a:spcBef>
                <a:spcPts val="400"/>
              </a:spcBef>
              <a:buClr>
                <a:schemeClr val="dk1"/>
              </a:buClr>
              <a:buSzPct val="25000"/>
              <a:buFont typeface="Arial"/>
              <a:buNone/>
            </a:pPr>
            <a:endParaRPr sz="2000" b="1" i="1" dirty="0">
              <a:solidFill>
                <a:srgbClr val="800000"/>
              </a:solidFill>
              <a:latin typeface="Arial Narrow"/>
              <a:ea typeface="Arial Narrow"/>
              <a:cs typeface="Arial Narrow"/>
              <a:sym typeface="Arial Narrow"/>
            </a:endParaRPr>
          </a:p>
          <a:p>
            <a:pPr marL="338137" marR="0" lvl="0" indent="-7937" algn="l" rtl="0">
              <a:spcBef>
                <a:spcPts val="400"/>
              </a:spcBef>
              <a:buClr>
                <a:schemeClr val="dk1"/>
              </a:buClr>
              <a:buSzPct val="25000"/>
              <a:buFont typeface="Arial"/>
              <a:buNone/>
            </a:pPr>
            <a:r>
              <a:rPr lang="en-US" sz="2000" b="1" i="1" dirty="0">
                <a:solidFill>
                  <a:srgbClr val="800000"/>
                </a:solidFill>
                <a:latin typeface="Arial Narrow"/>
                <a:ea typeface="Arial Narrow"/>
                <a:cs typeface="Arial Narrow"/>
                <a:sym typeface="Arial Narrow"/>
              </a:rPr>
              <a:t>“...improved measurement of policies, better government efficiency, deeper analytical insights, greater citizen participation, and a boost to local companies by way of products and services that use government data”</a:t>
            </a:r>
          </a:p>
          <a:p>
            <a:pPr marL="338137" marR="0" lvl="0" indent="-7937" algn="l" rtl="0">
              <a:spcBef>
                <a:spcPts val="400"/>
              </a:spcBef>
              <a:buClr>
                <a:schemeClr val="dk1"/>
              </a:buClr>
              <a:buSzPct val="25000"/>
              <a:buFont typeface="Arial"/>
              <a:buNone/>
            </a:pPr>
            <a:endParaRPr sz="2000" b="1" i="1" dirty="0">
              <a:solidFill>
                <a:srgbClr val="800000"/>
              </a:solidFill>
              <a:latin typeface="Arial Narrow"/>
              <a:ea typeface="Arial Narrow"/>
              <a:cs typeface="Arial Narrow"/>
              <a:sym typeface="Arial Narrow"/>
            </a:endParaRPr>
          </a:p>
          <a:p>
            <a:pPr marL="338137" marR="0" lvl="0" indent="-7937" algn="l" rtl="0">
              <a:spcBef>
                <a:spcPts val="400"/>
              </a:spcBef>
              <a:buClr>
                <a:schemeClr val="dk1"/>
              </a:buClr>
              <a:buSzPct val="25000"/>
              <a:buFont typeface="Arial"/>
              <a:buNone/>
            </a:pPr>
            <a:endParaRPr sz="2000" b="1" i="1" dirty="0">
              <a:solidFill>
                <a:srgbClr val="800000"/>
              </a:solidFill>
              <a:latin typeface="Arial Narrow"/>
              <a:ea typeface="Arial Narrow"/>
              <a:cs typeface="Arial Narrow"/>
              <a:sym typeface="Arial Narrow"/>
            </a:endParaRPr>
          </a:p>
          <a:p>
            <a:pPr marL="338137" marR="0" lvl="0" indent="-7937" algn="l" rtl="0">
              <a:spcBef>
                <a:spcPts val="400"/>
              </a:spcBef>
              <a:buClr>
                <a:schemeClr val="dk1"/>
              </a:buClr>
              <a:buSzPct val="25000"/>
              <a:buFont typeface="Arial"/>
              <a:buNone/>
            </a:pPr>
            <a:endParaRPr sz="900" b="1" i="1" dirty="0">
              <a:solidFill>
                <a:srgbClr val="666666"/>
              </a:solidFill>
              <a:latin typeface="Arial Narrow"/>
              <a:ea typeface="Arial Narrow"/>
              <a:cs typeface="Arial Narrow"/>
              <a:sym typeface="Arial Narrow"/>
            </a:endParaRPr>
          </a:p>
          <a:p>
            <a:pPr marL="338137" marR="0" lvl="0" indent="-7937" algn="l" rtl="0">
              <a:spcBef>
                <a:spcPts val="400"/>
              </a:spcBef>
              <a:buClr>
                <a:schemeClr val="dk1"/>
              </a:buClr>
              <a:buSzPct val="25000"/>
              <a:buFont typeface="Arial"/>
              <a:buNone/>
            </a:pPr>
            <a:endParaRPr sz="900" b="1" i="1" dirty="0">
              <a:solidFill>
                <a:srgbClr val="666666"/>
              </a:solidFill>
              <a:latin typeface="Arial Narrow"/>
              <a:ea typeface="Arial Narrow"/>
              <a:cs typeface="Arial Narrow"/>
              <a:sym typeface="Arial Narrow"/>
            </a:endParaRPr>
          </a:p>
          <a:p>
            <a:pPr marL="338137" marR="0" lvl="0" indent="-7937" algn="l" rtl="0">
              <a:spcBef>
                <a:spcPts val="400"/>
              </a:spcBef>
              <a:buClr>
                <a:schemeClr val="dk1"/>
              </a:buClr>
              <a:buSzPct val="25000"/>
              <a:buFont typeface="Arial"/>
              <a:buNone/>
            </a:pPr>
            <a:r>
              <a:rPr lang="en-US" sz="900" b="1" i="1" dirty="0" err="1">
                <a:solidFill>
                  <a:srgbClr val="666666"/>
                </a:solidFill>
                <a:latin typeface="Arial Narrow"/>
                <a:ea typeface="Arial Narrow"/>
                <a:cs typeface="Arial Narrow"/>
                <a:sym typeface="Arial Narrow"/>
              </a:rPr>
              <a:t>Shueh</a:t>
            </a:r>
            <a:r>
              <a:rPr lang="en-US" sz="900" b="1" i="1" dirty="0">
                <a:solidFill>
                  <a:srgbClr val="666666"/>
                </a:solidFill>
                <a:latin typeface="Arial Narrow"/>
                <a:ea typeface="Arial Narrow"/>
                <a:cs typeface="Arial Narrow"/>
                <a:sym typeface="Arial Narrow"/>
              </a:rPr>
              <a:t>, Jason. "Open Data: What Is It and Why Should You Care?" Government Technology Magazine. </a:t>
            </a:r>
            <a:r>
              <a:rPr lang="en-US" sz="900" b="1" i="1" dirty="0" err="1">
                <a:solidFill>
                  <a:srgbClr val="666666"/>
                </a:solidFill>
                <a:latin typeface="Arial Narrow"/>
                <a:ea typeface="Arial Narrow"/>
                <a:cs typeface="Arial Narrow"/>
                <a:sym typeface="Arial Narrow"/>
              </a:rPr>
              <a:t>N.p</a:t>
            </a:r>
            <a:r>
              <a:rPr lang="en-US" sz="900" b="1" i="1" dirty="0">
                <a:solidFill>
                  <a:srgbClr val="666666"/>
                </a:solidFill>
                <a:latin typeface="Arial Narrow"/>
                <a:ea typeface="Arial Narrow"/>
                <a:cs typeface="Arial Narrow"/>
                <a:sym typeface="Arial Narrow"/>
              </a:rPr>
              <a:t>., 17 Mar. 2014. Web. 15 June 2016.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280" name="Shape 280"/>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pPr>
            <a:r>
              <a:rPr lang="en-US" sz="2400" dirty="0">
                <a:sym typeface="Arial"/>
              </a:rPr>
              <a:t>Variables are stored in both rows and columns</a:t>
            </a:r>
          </a:p>
        </p:txBody>
      </p:sp>
      <p:graphicFrame>
        <p:nvGraphicFramePr>
          <p:cNvPr id="281" name="Shape 281"/>
          <p:cNvGraphicFramePr/>
          <p:nvPr/>
        </p:nvGraphicFramePr>
        <p:xfrm>
          <a:off x="952500" y="1809750"/>
          <a:ext cx="7239000" cy="2377260"/>
        </p:xfrm>
        <a:graphic>
          <a:graphicData uri="http://schemas.openxmlformats.org/drawingml/2006/table">
            <a:tbl>
              <a:tblPr>
                <a:noFill/>
                <a:tableStyleId>{B6A52866-10E0-4887-A309-30E0002DCFD6}</a:tableStyleId>
              </a:tblPr>
              <a:tblGrid>
                <a:gridCol w="1447800"/>
                <a:gridCol w="1447800"/>
                <a:gridCol w="1447800"/>
                <a:gridCol w="1447800"/>
                <a:gridCol w="1447800"/>
              </a:tblGrid>
              <a:tr h="381000">
                <a:tc>
                  <a:txBody>
                    <a:bodyPr/>
                    <a:lstStyle/>
                    <a:p>
                      <a:pPr lvl="0" algn="ctr">
                        <a:spcBef>
                          <a:spcPts val="0"/>
                        </a:spcBef>
                        <a:buNone/>
                      </a:pPr>
                      <a:endParaRPr b="0" i="0" dirty="0">
                        <a:latin typeface="Arial Narrow Regular" charset="0"/>
                      </a:endParaRPr>
                    </a:p>
                  </a:txBody>
                  <a:tcPr marL="91425" marR="91425" marT="91425" marB="91425"/>
                </a:tc>
                <a:tc>
                  <a:txBody>
                    <a:bodyPr/>
                    <a:lstStyle/>
                    <a:p>
                      <a:pPr lvl="0" algn="ctr">
                        <a:spcBef>
                          <a:spcPts val="0"/>
                        </a:spcBef>
                        <a:buNone/>
                      </a:pPr>
                      <a:r>
                        <a:rPr lang="en-US" b="0" i="0" dirty="0">
                          <a:latin typeface="Arial Narrow Regular" charset="0"/>
                        </a:rPr>
                        <a:t>Amanda</a:t>
                      </a:r>
                    </a:p>
                  </a:txBody>
                  <a:tcPr marL="91425" marR="91425" marT="91425" marB="91425"/>
                </a:tc>
                <a:tc>
                  <a:txBody>
                    <a:bodyPr/>
                    <a:lstStyle/>
                    <a:p>
                      <a:pPr lvl="0" algn="ctr">
                        <a:spcBef>
                          <a:spcPts val="0"/>
                        </a:spcBef>
                        <a:buNone/>
                      </a:pPr>
                      <a:r>
                        <a:rPr lang="en-US" b="0" i="0" dirty="0">
                          <a:latin typeface="Arial Narrow Regular" charset="0"/>
                        </a:rPr>
                        <a:t>Bradley</a:t>
                      </a:r>
                    </a:p>
                  </a:txBody>
                  <a:tcPr marL="91425" marR="91425" marT="91425" marB="91425"/>
                </a:tc>
                <a:tc>
                  <a:txBody>
                    <a:bodyPr/>
                    <a:lstStyle/>
                    <a:p>
                      <a:pPr lvl="0" algn="ctr">
                        <a:spcBef>
                          <a:spcPts val="0"/>
                        </a:spcBef>
                        <a:buNone/>
                      </a:pPr>
                      <a:r>
                        <a:rPr lang="en-US" b="0" i="0" dirty="0">
                          <a:latin typeface="Arial Narrow Regular" charset="0"/>
                        </a:rPr>
                        <a:t>Connor</a:t>
                      </a:r>
                    </a:p>
                  </a:txBody>
                  <a:tcPr marL="91425" marR="91425" marT="91425" marB="91425"/>
                </a:tc>
                <a:tc>
                  <a:txBody>
                    <a:bodyPr/>
                    <a:lstStyle/>
                    <a:p>
                      <a:pPr lvl="0" algn="ctr">
                        <a:spcBef>
                          <a:spcPts val="0"/>
                        </a:spcBef>
                        <a:buNone/>
                      </a:pPr>
                      <a:r>
                        <a:rPr lang="en-US" b="0" i="0" dirty="0">
                          <a:latin typeface="Arial Narrow Regular" charset="0"/>
                        </a:rPr>
                        <a:t>Danielle</a:t>
                      </a:r>
                    </a:p>
                  </a:txBody>
                  <a:tcPr marL="91425" marR="91425" marT="91425" marB="91425"/>
                </a:tc>
              </a:tr>
              <a:tr h="381000">
                <a:tc>
                  <a:txBody>
                    <a:bodyPr/>
                    <a:lstStyle/>
                    <a:p>
                      <a:pPr lvl="0" algn="ctr">
                        <a:spcBef>
                          <a:spcPts val="0"/>
                        </a:spcBef>
                        <a:buNone/>
                      </a:pPr>
                      <a:r>
                        <a:rPr lang="en-US" b="0" i="0" dirty="0">
                          <a:latin typeface="Arial Narrow Regular" charset="0"/>
                        </a:rPr>
                        <a:t>Sex</a:t>
                      </a:r>
                    </a:p>
                  </a:txBody>
                  <a:tcPr marL="91425" marR="91425" marT="91425" marB="91425"/>
                </a:tc>
                <a:tc>
                  <a:txBody>
                    <a:bodyPr/>
                    <a:lstStyle/>
                    <a:p>
                      <a:pPr lvl="0" algn="ctr">
                        <a:spcBef>
                          <a:spcPts val="0"/>
                        </a:spcBef>
                        <a:buNone/>
                      </a:pPr>
                      <a:r>
                        <a:rPr lang="en-US" b="0" i="0" dirty="0">
                          <a:latin typeface="Arial Narrow Regular" charset="0"/>
                        </a:rPr>
                        <a:t>F</a:t>
                      </a:r>
                    </a:p>
                  </a:txBody>
                  <a:tcPr marL="91425" marR="91425" marT="91425" marB="91425"/>
                </a:tc>
                <a:tc>
                  <a:txBody>
                    <a:bodyPr/>
                    <a:lstStyle/>
                    <a:p>
                      <a:pPr lvl="0" algn="ctr">
                        <a:spcBef>
                          <a:spcPts val="0"/>
                        </a:spcBef>
                        <a:buNone/>
                      </a:pPr>
                      <a:r>
                        <a:rPr lang="en-US" b="0" i="0" dirty="0">
                          <a:latin typeface="Arial Narrow Regular" charset="0"/>
                        </a:rPr>
                        <a:t>M</a:t>
                      </a:r>
                    </a:p>
                  </a:txBody>
                  <a:tcPr marL="91425" marR="91425" marT="91425" marB="91425"/>
                </a:tc>
                <a:tc>
                  <a:txBody>
                    <a:bodyPr/>
                    <a:lstStyle/>
                    <a:p>
                      <a:pPr lvl="0" algn="ctr">
                        <a:spcBef>
                          <a:spcPts val="0"/>
                        </a:spcBef>
                        <a:buNone/>
                      </a:pPr>
                      <a:r>
                        <a:rPr lang="en-US" b="0" i="0" dirty="0">
                          <a:latin typeface="Arial Narrow Regular" charset="0"/>
                        </a:rPr>
                        <a:t>M</a:t>
                      </a:r>
                    </a:p>
                  </a:txBody>
                  <a:tcPr marL="91425" marR="91425" marT="91425" marB="91425"/>
                </a:tc>
                <a:tc>
                  <a:txBody>
                    <a:bodyPr/>
                    <a:lstStyle/>
                    <a:p>
                      <a:pPr lvl="0" algn="ctr">
                        <a:spcBef>
                          <a:spcPts val="0"/>
                        </a:spcBef>
                        <a:buNone/>
                      </a:pPr>
                      <a:r>
                        <a:rPr lang="en-US" b="0" i="0" dirty="0">
                          <a:latin typeface="Arial Narrow Regular" charset="0"/>
                        </a:rPr>
                        <a:t>F</a:t>
                      </a:r>
                    </a:p>
                  </a:txBody>
                  <a:tcPr marL="91425" marR="91425" marT="91425" marB="91425"/>
                </a:tc>
              </a:tr>
              <a:tr h="381000">
                <a:tc>
                  <a:txBody>
                    <a:bodyPr/>
                    <a:lstStyle/>
                    <a:p>
                      <a:pPr lvl="0" algn="ctr">
                        <a:spcBef>
                          <a:spcPts val="0"/>
                        </a:spcBef>
                        <a:buNone/>
                      </a:pPr>
                      <a:r>
                        <a:rPr lang="en-US" b="0" i="0" dirty="0">
                          <a:latin typeface="Arial Narrow Regular" charset="0"/>
                        </a:rPr>
                        <a:t>Date of Birth</a:t>
                      </a:r>
                    </a:p>
                  </a:txBody>
                  <a:tcPr marL="91425" marR="91425" marT="91425" marB="91425"/>
                </a:tc>
                <a:tc>
                  <a:txBody>
                    <a:bodyPr/>
                    <a:lstStyle/>
                    <a:p>
                      <a:pPr lvl="0" algn="ctr" rtl="0">
                        <a:spcBef>
                          <a:spcPts val="0"/>
                        </a:spcBef>
                        <a:buNone/>
                      </a:pPr>
                      <a:r>
                        <a:rPr lang="en-US" b="0" i="0" dirty="0">
                          <a:latin typeface="Arial Narrow Regular" charset="0"/>
                        </a:rPr>
                        <a:t>03/07/1968</a:t>
                      </a:r>
                    </a:p>
                  </a:txBody>
                  <a:tcPr marL="91425" marR="91425" marT="91425" marB="91425"/>
                </a:tc>
                <a:tc>
                  <a:txBody>
                    <a:bodyPr/>
                    <a:lstStyle/>
                    <a:p>
                      <a:pPr lvl="0" algn="ctr">
                        <a:spcBef>
                          <a:spcPts val="0"/>
                        </a:spcBef>
                        <a:buNone/>
                      </a:pPr>
                      <a:r>
                        <a:rPr lang="en-US" b="0" i="0" dirty="0">
                          <a:latin typeface="Arial Narrow Regular" charset="0"/>
                        </a:rPr>
                        <a:t>11/05/1971</a:t>
                      </a:r>
                    </a:p>
                  </a:txBody>
                  <a:tcPr marL="91425" marR="91425" marT="91425" marB="91425"/>
                </a:tc>
                <a:tc>
                  <a:txBody>
                    <a:bodyPr/>
                    <a:lstStyle/>
                    <a:p>
                      <a:pPr lvl="0" algn="ctr">
                        <a:spcBef>
                          <a:spcPts val="0"/>
                        </a:spcBef>
                        <a:buNone/>
                      </a:pPr>
                      <a:r>
                        <a:rPr lang="en-US" b="0" i="0" dirty="0">
                          <a:latin typeface="Arial Narrow Regular" charset="0"/>
                        </a:rPr>
                        <a:t>07/17/1964</a:t>
                      </a:r>
                    </a:p>
                  </a:txBody>
                  <a:tcPr marL="91425" marR="91425" marT="91425" marB="91425"/>
                </a:tc>
                <a:tc>
                  <a:txBody>
                    <a:bodyPr/>
                    <a:lstStyle/>
                    <a:p>
                      <a:pPr lvl="0" algn="ctr">
                        <a:spcBef>
                          <a:spcPts val="0"/>
                        </a:spcBef>
                        <a:buNone/>
                      </a:pPr>
                      <a:r>
                        <a:rPr lang="en-US" b="0" i="0" dirty="0">
                          <a:latin typeface="Arial Narrow Regular" charset="0"/>
                        </a:rPr>
                        <a:t>10/22/1970</a:t>
                      </a:r>
                    </a:p>
                  </a:txBody>
                  <a:tcPr marL="91425" marR="91425" marT="91425" marB="91425"/>
                </a:tc>
              </a:tr>
              <a:tr h="381000">
                <a:tc>
                  <a:txBody>
                    <a:bodyPr/>
                    <a:lstStyle/>
                    <a:p>
                      <a:pPr lvl="0" algn="ctr">
                        <a:spcBef>
                          <a:spcPts val="0"/>
                        </a:spcBef>
                        <a:buNone/>
                      </a:pPr>
                      <a:r>
                        <a:rPr lang="en-US" b="0" i="0" dirty="0">
                          <a:latin typeface="Arial Narrow Regular" charset="0"/>
                        </a:rPr>
                        <a:t>Height (in)</a:t>
                      </a:r>
                    </a:p>
                  </a:txBody>
                  <a:tcPr marL="91425" marR="91425" marT="91425" marB="91425"/>
                </a:tc>
                <a:tc>
                  <a:txBody>
                    <a:bodyPr/>
                    <a:lstStyle/>
                    <a:p>
                      <a:pPr lvl="0" algn="ctr">
                        <a:spcBef>
                          <a:spcPts val="0"/>
                        </a:spcBef>
                        <a:buNone/>
                      </a:pPr>
                      <a:r>
                        <a:rPr lang="en-US" b="0" i="0" dirty="0">
                          <a:latin typeface="Arial Narrow Regular" charset="0"/>
                        </a:rPr>
                        <a:t>66</a:t>
                      </a:r>
                    </a:p>
                  </a:txBody>
                  <a:tcPr marL="91425" marR="91425" marT="91425" marB="91425"/>
                </a:tc>
                <a:tc>
                  <a:txBody>
                    <a:bodyPr/>
                    <a:lstStyle/>
                    <a:p>
                      <a:pPr lvl="0" algn="ctr">
                        <a:spcBef>
                          <a:spcPts val="0"/>
                        </a:spcBef>
                        <a:buNone/>
                      </a:pPr>
                      <a:r>
                        <a:rPr lang="en-US" b="0" i="0" dirty="0">
                          <a:latin typeface="Arial Narrow Regular" charset="0"/>
                        </a:rPr>
                        <a:t>70</a:t>
                      </a:r>
                    </a:p>
                  </a:txBody>
                  <a:tcPr marL="91425" marR="91425" marT="91425" marB="91425"/>
                </a:tc>
                <a:tc>
                  <a:txBody>
                    <a:bodyPr/>
                    <a:lstStyle/>
                    <a:p>
                      <a:pPr lvl="0" algn="ctr">
                        <a:spcBef>
                          <a:spcPts val="0"/>
                        </a:spcBef>
                        <a:buNone/>
                      </a:pPr>
                      <a:r>
                        <a:rPr lang="en-US" b="0" i="0" dirty="0">
                          <a:latin typeface="Arial Narrow Regular" charset="0"/>
                        </a:rPr>
                        <a:t>68</a:t>
                      </a:r>
                    </a:p>
                  </a:txBody>
                  <a:tcPr marL="91425" marR="91425" marT="91425" marB="91425"/>
                </a:tc>
                <a:tc>
                  <a:txBody>
                    <a:bodyPr/>
                    <a:lstStyle/>
                    <a:p>
                      <a:pPr lvl="0" algn="ctr">
                        <a:spcBef>
                          <a:spcPts val="0"/>
                        </a:spcBef>
                        <a:buNone/>
                      </a:pPr>
                      <a:r>
                        <a:rPr lang="en-US" b="0" i="0" dirty="0">
                          <a:latin typeface="Arial Narrow Regular" charset="0"/>
                        </a:rPr>
                        <a:t>67</a:t>
                      </a:r>
                    </a:p>
                  </a:txBody>
                  <a:tcPr marL="91425" marR="91425" marT="91425" marB="91425"/>
                </a:tc>
              </a:tr>
              <a:tr h="381000">
                <a:tc>
                  <a:txBody>
                    <a:bodyPr/>
                    <a:lstStyle/>
                    <a:p>
                      <a:pPr lvl="0" algn="ctr">
                        <a:spcBef>
                          <a:spcPts val="0"/>
                        </a:spcBef>
                        <a:buNone/>
                      </a:pPr>
                      <a:r>
                        <a:rPr lang="en-US" b="0" i="0" dirty="0">
                          <a:latin typeface="Arial Narrow Regular" charset="0"/>
                        </a:rPr>
                        <a:t>Start Year</a:t>
                      </a:r>
                    </a:p>
                  </a:txBody>
                  <a:tcPr marL="91425" marR="91425" marT="91425" marB="91425"/>
                </a:tc>
                <a:tc>
                  <a:txBody>
                    <a:bodyPr/>
                    <a:lstStyle/>
                    <a:p>
                      <a:pPr lvl="0" algn="ctr">
                        <a:spcBef>
                          <a:spcPts val="0"/>
                        </a:spcBef>
                        <a:buNone/>
                      </a:pPr>
                      <a:r>
                        <a:rPr lang="en-US" b="0" i="0" dirty="0">
                          <a:latin typeface="Arial Narrow Regular" charset="0"/>
                        </a:rPr>
                        <a:t>1990</a:t>
                      </a:r>
                    </a:p>
                  </a:txBody>
                  <a:tcPr marL="91425" marR="91425" marT="91425" marB="91425"/>
                </a:tc>
                <a:tc>
                  <a:txBody>
                    <a:bodyPr/>
                    <a:lstStyle/>
                    <a:p>
                      <a:pPr lvl="0" algn="ctr">
                        <a:spcBef>
                          <a:spcPts val="0"/>
                        </a:spcBef>
                        <a:buNone/>
                      </a:pPr>
                      <a:r>
                        <a:rPr lang="en-US" b="0" i="0" dirty="0">
                          <a:latin typeface="Arial Narrow Regular" charset="0"/>
                        </a:rPr>
                        <a:t>1994</a:t>
                      </a:r>
                    </a:p>
                  </a:txBody>
                  <a:tcPr marL="91425" marR="91425" marT="91425" marB="91425"/>
                </a:tc>
                <a:tc>
                  <a:txBody>
                    <a:bodyPr/>
                    <a:lstStyle/>
                    <a:p>
                      <a:pPr lvl="0" algn="ctr">
                        <a:spcBef>
                          <a:spcPts val="0"/>
                        </a:spcBef>
                        <a:buNone/>
                      </a:pPr>
                      <a:r>
                        <a:rPr lang="en-US" b="0" i="0" dirty="0">
                          <a:latin typeface="Arial Narrow Regular" charset="0"/>
                        </a:rPr>
                        <a:t>1988</a:t>
                      </a:r>
                    </a:p>
                  </a:txBody>
                  <a:tcPr marL="91425" marR="91425" marT="91425" marB="91425"/>
                </a:tc>
                <a:tc>
                  <a:txBody>
                    <a:bodyPr/>
                    <a:lstStyle/>
                    <a:p>
                      <a:pPr lvl="0" algn="ctr">
                        <a:spcBef>
                          <a:spcPts val="0"/>
                        </a:spcBef>
                        <a:buNone/>
                      </a:pPr>
                      <a:r>
                        <a:rPr lang="en-US" b="0" i="0" dirty="0">
                          <a:latin typeface="Arial Narrow Regular" charset="0"/>
                        </a:rPr>
                        <a:t>1997</a:t>
                      </a:r>
                    </a:p>
                  </a:txBody>
                  <a:tcPr marL="91425" marR="91425" marT="91425" marB="91425"/>
                </a:tc>
              </a:tr>
              <a:tr h="381000">
                <a:tc>
                  <a:txBody>
                    <a:bodyPr/>
                    <a:lstStyle/>
                    <a:p>
                      <a:pPr lvl="0" algn="ctr">
                        <a:spcBef>
                          <a:spcPts val="0"/>
                        </a:spcBef>
                        <a:buNone/>
                      </a:pPr>
                      <a:r>
                        <a:rPr lang="en-US" b="0" i="0" dirty="0">
                          <a:latin typeface="Arial Narrow Regular" charset="0"/>
                        </a:rPr>
                        <a:t>End Year</a:t>
                      </a:r>
                    </a:p>
                  </a:txBody>
                  <a:tcPr marL="91425" marR="91425" marT="91425" marB="91425"/>
                </a:tc>
                <a:tc>
                  <a:txBody>
                    <a:bodyPr/>
                    <a:lstStyle/>
                    <a:p>
                      <a:pPr lvl="0" algn="ctr">
                        <a:spcBef>
                          <a:spcPts val="0"/>
                        </a:spcBef>
                        <a:buNone/>
                      </a:pPr>
                      <a:r>
                        <a:rPr lang="en-US" b="0" i="0" dirty="0">
                          <a:latin typeface="Arial Narrow Regular" charset="0"/>
                        </a:rPr>
                        <a:t>1996</a:t>
                      </a:r>
                    </a:p>
                  </a:txBody>
                  <a:tcPr marL="91425" marR="91425" marT="91425" marB="91425"/>
                </a:tc>
                <a:tc>
                  <a:txBody>
                    <a:bodyPr/>
                    <a:lstStyle/>
                    <a:p>
                      <a:pPr lvl="0" algn="ctr">
                        <a:spcBef>
                          <a:spcPts val="0"/>
                        </a:spcBef>
                        <a:buNone/>
                      </a:pPr>
                      <a:r>
                        <a:rPr lang="en-US" b="0" i="0" dirty="0">
                          <a:latin typeface="Arial Narrow Regular" charset="0"/>
                        </a:rPr>
                        <a:t>1999</a:t>
                      </a:r>
                    </a:p>
                  </a:txBody>
                  <a:tcPr marL="91425" marR="91425" marT="91425" marB="91425"/>
                </a:tc>
                <a:tc>
                  <a:txBody>
                    <a:bodyPr/>
                    <a:lstStyle/>
                    <a:p>
                      <a:pPr lvl="0" algn="ctr">
                        <a:spcBef>
                          <a:spcPts val="0"/>
                        </a:spcBef>
                        <a:buNone/>
                      </a:pPr>
                      <a:r>
                        <a:rPr lang="en-US" b="0" i="0" dirty="0">
                          <a:latin typeface="Arial Narrow Regular" charset="0"/>
                        </a:rPr>
                        <a:t>1992</a:t>
                      </a:r>
                    </a:p>
                  </a:txBody>
                  <a:tcPr marL="91425" marR="91425" marT="91425" marB="91425"/>
                </a:tc>
                <a:tc>
                  <a:txBody>
                    <a:bodyPr/>
                    <a:lstStyle/>
                    <a:p>
                      <a:pPr lvl="0" algn="ctr">
                        <a:spcBef>
                          <a:spcPts val="0"/>
                        </a:spcBef>
                        <a:buNone/>
                      </a:pPr>
                      <a:r>
                        <a:rPr lang="en-US" b="0" i="0" dirty="0">
                          <a:latin typeface="Arial Narrow Regular" charset="0"/>
                        </a:rPr>
                        <a:t>2005</a:t>
                      </a:r>
                    </a:p>
                  </a:txBody>
                  <a:tcPr marL="91425" marR="91425" marT="91425" marB="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288" name="Shape 288"/>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buFont typeface="Arial"/>
            </a:pPr>
            <a:r>
              <a:rPr lang="en-US" sz="2400" dirty="0">
                <a:sym typeface="Arial"/>
              </a:rPr>
              <a:t>Variables are stored in both rows and columns</a:t>
            </a:r>
          </a:p>
        </p:txBody>
      </p:sp>
      <p:pic>
        <p:nvPicPr>
          <p:cNvPr id="289" name="Shape 289"/>
          <p:cNvPicPr preferRelativeResize="0"/>
          <p:nvPr/>
        </p:nvPicPr>
        <p:blipFill>
          <a:blip r:embed="rId3">
            <a:alphaModFix/>
          </a:blip>
          <a:stretch>
            <a:fillRect/>
          </a:stretch>
        </p:blipFill>
        <p:spPr>
          <a:xfrm>
            <a:off x="1244976" y="1836175"/>
            <a:ext cx="6510550" cy="2173775"/>
          </a:xfrm>
          <a:prstGeom prst="rect">
            <a:avLst/>
          </a:prstGeom>
          <a:noFill/>
          <a:ln>
            <a:noFill/>
          </a:ln>
        </p:spPr>
      </p:pic>
      <p:sp>
        <p:nvSpPr>
          <p:cNvPr id="5" name="TextBox 4"/>
          <p:cNvSpPr txBox="1"/>
          <p:nvPr/>
        </p:nvSpPr>
        <p:spPr>
          <a:xfrm>
            <a:off x="7575394" y="4342382"/>
            <a:ext cx="1284658"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296" name="Shape 296"/>
          <p:cNvSpPr txBox="1">
            <a:spLocks noGrp="1"/>
          </p:cNvSpPr>
          <p:nvPr>
            <p:ph type="body" idx="1"/>
          </p:nvPr>
        </p:nvSpPr>
        <p:spPr>
          <a:xfrm>
            <a:off x="457200" y="1006075"/>
            <a:ext cx="4590585" cy="3394500"/>
          </a:xfrm>
          <a:prstGeom prst="rect">
            <a:avLst/>
          </a:prstGeom>
        </p:spPr>
        <p:txBody>
          <a:bodyPr lIns="91425" tIns="91425" rIns="91425" bIns="91425" anchor="t" anchorCtr="0">
            <a:noAutofit/>
          </a:bodyPr>
          <a:lstStyle/>
          <a:p>
            <a:pPr marL="457200" lvl="0" indent="-381000">
              <a:spcBef>
                <a:spcPts val="0"/>
              </a:spcBef>
              <a:buSzPct val="100000"/>
            </a:pPr>
            <a:r>
              <a:rPr lang="en-US" sz="2400" dirty="0">
                <a:sym typeface="Arial"/>
              </a:rPr>
              <a:t>More tidy </a:t>
            </a:r>
            <a:r>
              <a:rPr lang="en-US" sz="2400" dirty="0" smtClean="0">
                <a:sym typeface="Arial"/>
              </a:rPr>
              <a:t>suggestions:</a:t>
            </a:r>
          </a:p>
          <a:p>
            <a:pPr marL="804862" lvl="1" indent="-381000">
              <a:spcBef>
                <a:spcPts val="0"/>
              </a:spcBef>
            </a:pPr>
            <a:r>
              <a:rPr lang="en-US" sz="2000" dirty="0" smtClean="0">
                <a:latin typeface="Arial Narrow Regular" charset="0"/>
                <a:ea typeface="Arial Narrow Regular" charset="0"/>
                <a:cs typeface="Arial Narrow Regular" charset="0"/>
                <a:sym typeface="Arial"/>
              </a:rPr>
              <a:t>Keep </a:t>
            </a:r>
            <a:r>
              <a:rPr lang="en-US" sz="2000" dirty="0">
                <a:latin typeface="Arial Narrow Regular" charset="0"/>
                <a:ea typeface="Arial Narrow Regular" charset="0"/>
                <a:cs typeface="Arial Narrow Regular" charset="0"/>
                <a:sym typeface="Arial"/>
              </a:rPr>
              <a:t>units in column headers </a:t>
            </a:r>
            <a:endParaRPr lang="en-US" sz="2000" dirty="0" smtClean="0">
              <a:latin typeface="Arial Narrow Regular" charset="0"/>
              <a:ea typeface="Arial Narrow Regular" charset="0"/>
              <a:cs typeface="Arial Narrow Regular" charset="0"/>
              <a:sym typeface="Arial"/>
            </a:endParaRPr>
          </a:p>
          <a:p>
            <a:pPr marL="804862" lvl="1" indent="-381000">
              <a:spcBef>
                <a:spcPts val="0"/>
              </a:spcBef>
            </a:pPr>
            <a:r>
              <a:rPr lang="en-US" sz="2000" dirty="0" smtClean="0">
                <a:latin typeface="Arial Narrow Regular" charset="0"/>
                <a:ea typeface="Arial Narrow Regular" charset="0"/>
                <a:cs typeface="Arial Narrow Regular" charset="0"/>
                <a:sym typeface="Arial"/>
              </a:rPr>
              <a:t>Make </a:t>
            </a:r>
            <a:r>
              <a:rPr lang="en-US" sz="2000" dirty="0">
                <a:latin typeface="Arial Narrow Regular" charset="0"/>
                <a:ea typeface="Arial Narrow Regular" charset="0"/>
                <a:cs typeface="Arial Narrow Regular" charset="0"/>
                <a:sym typeface="Arial"/>
              </a:rPr>
              <a:t>sure that variables are internally </a:t>
            </a:r>
            <a:r>
              <a:rPr lang="en-US" sz="2000" dirty="0" smtClean="0">
                <a:latin typeface="Arial Narrow Regular" charset="0"/>
                <a:ea typeface="Arial Narrow Regular" charset="0"/>
                <a:cs typeface="Arial Narrow Regular" charset="0"/>
                <a:sym typeface="Arial"/>
              </a:rPr>
              <a:t>consistent</a:t>
            </a:r>
          </a:p>
          <a:p>
            <a:pPr marL="804862" lvl="1" indent="-381000">
              <a:spcBef>
                <a:spcPts val="0"/>
              </a:spcBef>
            </a:pPr>
            <a:r>
              <a:rPr lang="en-US" sz="2000" dirty="0" smtClean="0">
                <a:latin typeface="Arial Narrow Regular" charset="0"/>
                <a:ea typeface="Arial Narrow Regular" charset="0"/>
                <a:cs typeface="Arial Narrow Regular" charset="0"/>
                <a:sym typeface="Arial"/>
              </a:rPr>
              <a:t>Try </a:t>
            </a:r>
            <a:r>
              <a:rPr lang="en-US" sz="2000" dirty="0">
                <a:latin typeface="Arial Narrow Regular" charset="0"/>
                <a:ea typeface="Arial Narrow Regular" charset="0"/>
                <a:cs typeface="Arial Narrow Regular" charset="0"/>
                <a:sym typeface="Arial"/>
              </a:rPr>
              <a:t>to format special data types (dates, currency, </a:t>
            </a:r>
            <a:r>
              <a:rPr lang="en-US" sz="2000" dirty="0" err="1">
                <a:latin typeface="Arial Narrow Regular" charset="0"/>
                <a:ea typeface="Arial Narrow Regular" charset="0"/>
                <a:cs typeface="Arial Narrow Regular" charset="0"/>
                <a:sym typeface="Arial"/>
              </a:rPr>
              <a:t>etc</a:t>
            </a:r>
            <a:r>
              <a:rPr lang="en-US" sz="2000" dirty="0">
                <a:latin typeface="Arial Narrow Regular" charset="0"/>
                <a:ea typeface="Arial Narrow Regular" charset="0"/>
                <a:cs typeface="Arial Narrow Regular" charset="0"/>
                <a:sym typeface="Arial"/>
              </a:rPr>
              <a:t>) in a coherent, consistent manner across datasets </a:t>
            </a:r>
          </a:p>
          <a:p>
            <a:pPr lvl="0">
              <a:spcBef>
                <a:spcPts val="0"/>
              </a:spcBef>
              <a:buNone/>
            </a:pPr>
            <a:endParaRPr dirty="0"/>
          </a:p>
        </p:txBody>
      </p:sp>
      <p:sp>
        <p:nvSpPr>
          <p:cNvPr id="297" name="Shape 297"/>
          <p:cNvSpPr/>
          <p:nvPr/>
        </p:nvSpPr>
        <p:spPr>
          <a:xfrm>
            <a:off x="5648862" y="2241477"/>
            <a:ext cx="749400" cy="327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298" name="Shape 298"/>
          <p:cNvSpPr txBox="1"/>
          <p:nvPr/>
        </p:nvSpPr>
        <p:spPr>
          <a:xfrm>
            <a:off x="6664800" y="1976277"/>
            <a:ext cx="2022000" cy="857400"/>
          </a:xfrm>
          <a:prstGeom prst="rect">
            <a:avLst/>
          </a:prstGeom>
          <a:noFill/>
          <a:ln>
            <a:noFill/>
          </a:ln>
        </p:spPr>
        <p:txBody>
          <a:bodyPr lIns="91425" tIns="91425" rIns="91425" bIns="91425" anchor="t" anchorCtr="0">
            <a:noAutofit/>
          </a:bodyPr>
          <a:lstStyle/>
          <a:p>
            <a:pPr lvl="0">
              <a:spcBef>
                <a:spcPts val="0"/>
              </a:spcBef>
              <a:buNone/>
            </a:pPr>
            <a:r>
              <a:rPr lang="en-US" sz="2400" dirty="0">
                <a:latin typeface="Arial Narrow Regular" charset="0"/>
                <a:ea typeface="Arial Narrow Regular" charset="0"/>
                <a:cs typeface="Arial Narrow Regular" charset="0"/>
              </a:rPr>
              <a:t>Makes data easy to use</a:t>
            </a:r>
          </a:p>
        </p:txBody>
      </p:sp>
      <p:sp>
        <p:nvSpPr>
          <p:cNvPr id="2" name="Right Brace 1"/>
          <p:cNvSpPr/>
          <p:nvPr/>
        </p:nvSpPr>
        <p:spPr>
          <a:xfrm>
            <a:off x="4921407" y="1486829"/>
            <a:ext cx="460917" cy="18139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305" name="Shape 305"/>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pPr>
            <a:r>
              <a:rPr lang="en-US" sz="2400" dirty="0">
                <a:sym typeface="Arial"/>
              </a:rPr>
              <a:t>Keep units in column headers</a:t>
            </a:r>
          </a:p>
        </p:txBody>
      </p:sp>
      <p:graphicFrame>
        <p:nvGraphicFramePr>
          <p:cNvPr id="306" name="Shape 306"/>
          <p:cNvGraphicFramePr/>
          <p:nvPr/>
        </p:nvGraphicFramePr>
        <p:xfrm>
          <a:off x="952500" y="1899100"/>
          <a:ext cx="7239000" cy="1920210"/>
        </p:xfrm>
        <a:graphic>
          <a:graphicData uri="http://schemas.openxmlformats.org/drawingml/2006/table">
            <a:tbl>
              <a:tblPr>
                <a:noFill/>
                <a:tableStyleId>{B6A52866-10E0-4887-A309-30E0002DCFD6}</a:tableStyleId>
              </a:tblPr>
              <a:tblGrid>
                <a:gridCol w="1206500"/>
                <a:gridCol w="1206500"/>
                <a:gridCol w="1206500"/>
                <a:gridCol w="1206500"/>
                <a:gridCol w="1206500"/>
                <a:gridCol w="1206500"/>
              </a:tblGrid>
              <a:tr h="381000">
                <a:tc>
                  <a:txBody>
                    <a:bodyPr/>
                    <a:lstStyle/>
                    <a:p>
                      <a:pPr lvl="0" algn="ctr" rtl="0">
                        <a:spcBef>
                          <a:spcPts val="0"/>
                        </a:spcBef>
                        <a:buNone/>
                      </a:pPr>
                      <a:r>
                        <a:rPr lang="en-US" b="0" i="0" dirty="0">
                          <a:latin typeface="Arial Narrow Regular" charset="0"/>
                        </a:rPr>
                        <a:t>Name</a:t>
                      </a:r>
                    </a:p>
                  </a:txBody>
                  <a:tcPr marL="91425" marR="91425" marT="91425" marB="91425"/>
                </a:tc>
                <a:tc>
                  <a:txBody>
                    <a:bodyPr/>
                    <a:lstStyle/>
                    <a:p>
                      <a:pPr lvl="0" algn="ctr" rtl="0">
                        <a:spcBef>
                          <a:spcPts val="0"/>
                        </a:spcBef>
                        <a:buNone/>
                      </a:pPr>
                      <a:r>
                        <a:rPr lang="en-US" b="0" i="0" dirty="0">
                          <a:latin typeface="Arial Narrow Regular" charset="0"/>
                        </a:rPr>
                        <a:t>Sex</a:t>
                      </a:r>
                    </a:p>
                  </a:txBody>
                  <a:tcPr marL="91425" marR="91425" marT="91425" marB="91425"/>
                </a:tc>
                <a:tc>
                  <a:txBody>
                    <a:bodyPr/>
                    <a:lstStyle/>
                    <a:p>
                      <a:pPr lvl="0" algn="ctr" rtl="0">
                        <a:spcBef>
                          <a:spcPts val="0"/>
                        </a:spcBef>
                        <a:buNone/>
                      </a:pPr>
                      <a:r>
                        <a:rPr lang="en-US" b="0" i="0" dirty="0">
                          <a:latin typeface="Arial Narrow Regular" charset="0"/>
                        </a:rPr>
                        <a:t>Date of Birth</a:t>
                      </a:r>
                    </a:p>
                  </a:txBody>
                  <a:tcPr marL="91425" marR="91425" marT="91425" marB="91425"/>
                </a:tc>
                <a:tc>
                  <a:txBody>
                    <a:bodyPr/>
                    <a:lstStyle/>
                    <a:p>
                      <a:pPr lvl="0" algn="ctr" rtl="0">
                        <a:spcBef>
                          <a:spcPts val="0"/>
                        </a:spcBef>
                        <a:buNone/>
                      </a:pPr>
                      <a:r>
                        <a:rPr lang="en-US" b="0" i="0" dirty="0">
                          <a:latin typeface="Arial Narrow Regular" charset="0"/>
                        </a:rPr>
                        <a:t>Height</a:t>
                      </a:r>
                    </a:p>
                  </a:txBody>
                  <a:tcPr marL="91425" marR="91425" marT="91425" marB="91425"/>
                </a:tc>
                <a:tc>
                  <a:txBody>
                    <a:bodyPr/>
                    <a:lstStyle/>
                    <a:p>
                      <a:pPr lvl="0" algn="ctr" rtl="0">
                        <a:spcBef>
                          <a:spcPts val="0"/>
                        </a:spcBef>
                        <a:buNone/>
                      </a:pPr>
                      <a:r>
                        <a:rPr lang="en-US" b="0" i="0" dirty="0">
                          <a:latin typeface="Arial Narrow Regular" charset="0"/>
                        </a:rPr>
                        <a:t>Start Year</a:t>
                      </a:r>
                    </a:p>
                  </a:txBody>
                  <a:tcPr marL="91425" marR="91425" marT="91425" marB="91425"/>
                </a:tc>
                <a:tc>
                  <a:txBody>
                    <a:bodyPr/>
                    <a:lstStyle/>
                    <a:p>
                      <a:pPr lvl="0" algn="ctr" rtl="0">
                        <a:spcBef>
                          <a:spcPts val="0"/>
                        </a:spcBef>
                        <a:buNone/>
                      </a:pPr>
                      <a:r>
                        <a:rPr lang="en-US" b="0" i="0" dirty="0">
                          <a:latin typeface="Arial Narrow Regular" charset="0"/>
                        </a:rPr>
                        <a:t>End Year</a:t>
                      </a:r>
                    </a:p>
                  </a:txBody>
                  <a:tcPr marL="91425" marR="91425" marT="91425" marB="91425"/>
                </a:tc>
              </a:tr>
              <a:tr h="381000">
                <a:tc>
                  <a:txBody>
                    <a:bodyPr/>
                    <a:lstStyle/>
                    <a:p>
                      <a:pPr lvl="0" algn="ctr" rtl="0">
                        <a:spcBef>
                          <a:spcPts val="0"/>
                        </a:spcBef>
                        <a:buNone/>
                      </a:pPr>
                      <a:r>
                        <a:rPr lang="en-US" sz="1200" b="0" i="0" dirty="0">
                          <a:latin typeface="Arial Narrow Regular" charset="0"/>
                        </a:rPr>
                        <a:t>Amanda</a:t>
                      </a:r>
                    </a:p>
                  </a:txBody>
                  <a:tcPr marL="91425" marR="91425" marT="91425" marB="91425"/>
                </a:tc>
                <a:tc>
                  <a:txBody>
                    <a:bodyPr/>
                    <a:lstStyle/>
                    <a:p>
                      <a:pPr lvl="0" algn="ctr" rtl="0">
                        <a:spcBef>
                          <a:spcPts val="0"/>
                        </a:spcBef>
                        <a:buNone/>
                      </a:pPr>
                      <a:r>
                        <a:rPr lang="en-US" sz="1200" b="0" i="0" dirty="0">
                          <a:latin typeface="Arial Narrow Regular" charset="0"/>
                        </a:rPr>
                        <a:t>F</a:t>
                      </a:r>
                    </a:p>
                  </a:txBody>
                  <a:tcPr marL="91425" marR="91425" marT="91425" marB="91425"/>
                </a:tc>
                <a:tc>
                  <a:txBody>
                    <a:bodyPr/>
                    <a:lstStyle/>
                    <a:p>
                      <a:pPr lvl="0" algn="ctr" rtl="0">
                        <a:spcBef>
                          <a:spcPts val="0"/>
                        </a:spcBef>
                        <a:buNone/>
                      </a:pPr>
                      <a:r>
                        <a:rPr lang="en-US" sz="1200" b="0" i="0" dirty="0">
                          <a:latin typeface="Arial Narrow Regular" charset="0"/>
                        </a:rPr>
                        <a:t>03/07/1968</a:t>
                      </a:r>
                    </a:p>
                  </a:txBody>
                  <a:tcPr marL="91425" marR="91425" marT="91425" marB="91425"/>
                </a:tc>
                <a:tc>
                  <a:txBody>
                    <a:bodyPr/>
                    <a:lstStyle/>
                    <a:p>
                      <a:pPr lvl="0" algn="ctr" rtl="0">
                        <a:spcBef>
                          <a:spcPts val="0"/>
                        </a:spcBef>
                        <a:buNone/>
                      </a:pPr>
                      <a:r>
                        <a:rPr lang="en-US" sz="1200" b="0" i="0" dirty="0">
                          <a:latin typeface="Arial Narrow Regular" charset="0"/>
                        </a:rPr>
                        <a:t>66 inches</a:t>
                      </a:r>
                    </a:p>
                  </a:txBody>
                  <a:tcPr marL="91425" marR="91425" marT="91425" marB="91425"/>
                </a:tc>
                <a:tc>
                  <a:txBody>
                    <a:bodyPr/>
                    <a:lstStyle/>
                    <a:p>
                      <a:pPr lvl="0" algn="ctr" rtl="0">
                        <a:spcBef>
                          <a:spcPts val="0"/>
                        </a:spcBef>
                        <a:buNone/>
                      </a:pPr>
                      <a:r>
                        <a:rPr lang="en-US" sz="1200" b="0" i="0" dirty="0">
                          <a:latin typeface="Arial Narrow Regular" charset="0"/>
                        </a:rPr>
                        <a:t>1990</a:t>
                      </a:r>
                    </a:p>
                  </a:txBody>
                  <a:tcPr marL="91425" marR="91425" marT="91425" marB="91425"/>
                </a:tc>
                <a:tc>
                  <a:txBody>
                    <a:bodyPr/>
                    <a:lstStyle/>
                    <a:p>
                      <a:pPr lvl="0" algn="ctr" rtl="0">
                        <a:spcBef>
                          <a:spcPts val="0"/>
                        </a:spcBef>
                        <a:buNone/>
                      </a:pPr>
                      <a:r>
                        <a:rPr lang="en-US" sz="1200" b="0" i="0" dirty="0">
                          <a:latin typeface="Arial Narrow Regular" charset="0"/>
                        </a:rPr>
                        <a:t>1996</a:t>
                      </a:r>
                    </a:p>
                  </a:txBody>
                  <a:tcPr marL="91425" marR="91425" marT="91425" marB="91425"/>
                </a:tc>
              </a:tr>
              <a:tr h="381000">
                <a:tc>
                  <a:txBody>
                    <a:bodyPr/>
                    <a:lstStyle/>
                    <a:p>
                      <a:pPr lvl="0" algn="ctr" rtl="0">
                        <a:spcBef>
                          <a:spcPts val="0"/>
                        </a:spcBef>
                        <a:buNone/>
                      </a:pPr>
                      <a:r>
                        <a:rPr lang="en-US" sz="1200" b="0" i="0" dirty="0">
                          <a:latin typeface="Arial Narrow Regular" charset="0"/>
                        </a:rPr>
                        <a:t>Bradley</a:t>
                      </a:r>
                    </a:p>
                  </a:txBody>
                  <a:tcPr marL="91425" marR="91425" marT="91425" marB="91425"/>
                </a:tc>
                <a:tc>
                  <a:txBody>
                    <a:bodyPr/>
                    <a:lstStyle/>
                    <a:p>
                      <a:pPr lvl="0" algn="ctr" rtl="0">
                        <a:spcBef>
                          <a:spcPts val="0"/>
                        </a:spcBef>
                        <a:buNone/>
                      </a:pPr>
                      <a:r>
                        <a:rPr lang="en-US" sz="1200" b="0" i="0" dirty="0">
                          <a:latin typeface="Arial Narrow Regular" charset="0"/>
                        </a:rPr>
                        <a:t>M</a:t>
                      </a:r>
                    </a:p>
                  </a:txBody>
                  <a:tcPr marL="91425" marR="91425" marT="91425" marB="91425"/>
                </a:tc>
                <a:tc>
                  <a:txBody>
                    <a:bodyPr/>
                    <a:lstStyle/>
                    <a:p>
                      <a:pPr lvl="0" algn="ctr" rtl="0">
                        <a:spcBef>
                          <a:spcPts val="0"/>
                        </a:spcBef>
                        <a:buNone/>
                      </a:pPr>
                      <a:r>
                        <a:rPr lang="en-US" sz="1200" b="0" i="0" dirty="0">
                          <a:latin typeface="Arial Narrow Regular" charset="0"/>
                        </a:rPr>
                        <a:t>11/05/1971</a:t>
                      </a:r>
                    </a:p>
                  </a:txBody>
                  <a:tcPr marL="91425" marR="91425" marT="91425" marB="91425"/>
                </a:tc>
                <a:tc>
                  <a:txBody>
                    <a:bodyPr/>
                    <a:lstStyle/>
                    <a:p>
                      <a:pPr lvl="0" algn="ctr" rtl="0">
                        <a:spcBef>
                          <a:spcPts val="0"/>
                        </a:spcBef>
                        <a:buNone/>
                      </a:pPr>
                      <a:r>
                        <a:rPr lang="en-US" sz="1200" b="0" i="0" dirty="0">
                          <a:latin typeface="Arial Narrow Regular" charset="0"/>
                        </a:rPr>
                        <a:t>70 inches</a:t>
                      </a:r>
                    </a:p>
                  </a:txBody>
                  <a:tcPr marL="91425" marR="91425" marT="91425" marB="91425"/>
                </a:tc>
                <a:tc>
                  <a:txBody>
                    <a:bodyPr/>
                    <a:lstStyle/>
                    <a:p>
                      <a:pPr lvl="0" algn="ctr" rtl="0">
                        <a:spcBef>
                          <a:spcPts val="0"/>
                        </a:spcBef>
                        <a:buNone/>
                      </a:pPr>
                      <a:r>
                        <a:rPr lang="en-US" sz="1200" b="0" i="0" dirty="0">
                          <a:latin typeface="Arial Narrow Regular" charset="0"/>
                        </a:rPr>
                        <a:t>1994</a:t>
                      </a:r>
                    </a:p>
                  </a:txBody>
                  <a:tcPr marL="91425" marR="91425" marT="91425" marB="91425"/>
                </a:tc>
                <a:tc>
                  <a:txBody>
                    <a:bodyPr/>
                    <a:lstStyle/>
                    <a:p>
                      <a:pPr lvl="0" algn="ctr" rtl="0">
                        <a:spcBef>
                          <a:spcPts val="0"/>
                        </a:spcBef>
                        <a:buNone/>
                      </a:pPr>
                      <a:r>
                        <a:rPr lang="en-US" sz="1200" b="0" i="0" dirty="0">
                          <a:latin typeface="Arial Narrow Regular" charset="0"/>
                        </a:rPr>
                        <a:t>1999</a:t>
                      </a:r>
                    </a:p>
                  </a:txBody>
                  <a:tcPr marL="91425" marR="91425" marT="91425" marB="91425"/>
                </a:tc>
              </a:tr>
              <a:tr h="381000">
                <a:tc>
                  <a:txBody>
                    <a:bodyPr/>
                    <a:lstStyle/>
                    <a:p>
                      <a:pPr lvl="0" algn="ctr" rtl="0">
                        <a:spcBef>
                          <a:spcPts val="0"/>
                        </a:spcBef>
                        <a:buNone/>
                      </a:pPr>
                      <a:r>
                        <a:rPr lang="en-US" sz="1200" b="0" i="0" dirty="0">
                          <a:latin typeface="Arial Narrow Regular" charset="0"/>
                        </a:rPr>
                        <a:t>Connor</a:t>
                      </a:r>
                    </a:p>
                  </a:txBody>
                  <a:tcPr marL="91425" marR="91425" marT="91425" marB="91425"/>
                </a:tc>
                <a:tc>
                  <a:txBody>
                    <a:bodyPr/>
                    <a:lstStyle/>
                    <a:p>
                      <a:pPr lvl="0" algn="ctr" rtl="0">
                        <a:spcBef>
                          <a:spcPts val="0"/>
                        </a:spcBef>
                        <a:buNone/>
                      </a:pPr>
                      <a:r>
                        <a:rPr lang="en-US" sz="1200" b="0" i="0" dirty="0">
                          <a:latin typeface="Arial Narrow Regular" charset="0"/>
                        </a:rPr>
                        <a:t>M</a:t>
                      </a:r>
                    </a:p>
                  </a:txBody>
                  <a:tcPr marL="91425" marR="91425" marT="91425" marB="91425"/>
                </a:tc>
                <a:tc>
                  <a:txBody>
                    <a:bodyPr/>
                    <a:lstStyle/>
                    <a:p>
                      <a:pPr lvl="0" algn="ctr" rtl="0">
                        <a:spcBef>
                          <a:spcPts val="0"/>
                        </a:spcBef>
                        <a:buNone/>
                      </a:pPr>
                      <a:r>
                        <a:rPr lang="en-US" sz="1200" b="0" i="0" dirty="0">
                          <a:latin typeface="Arial Narrow Regular" charset="0"/>
                        </a:rPr>
                        <a:t>07/17/1964</a:t>
                      </a:r>
                    </a:p>
                  </a:txBody>
                  <a:tcPr marL="91425" marR="91425" marT="91425" marB="91425"/>
                </a:tc>
                <a:tc>
                  <a:txBody>
                    <a:bodyPr/>
                    <a:lstStyle/>
                    <a:p>
                      <a:pPr lvl="0" algn="ctr" rtl="0">
                        <a:spcBef>
                          <a:spcPts val="0"/>
                        </a:spcBef>
                        <a:buNone/>
                      </a:pPr>
                      <a:r>
                        <a:rPr lang="en-US" sz="1200" b="0" i="0" dirty="0">
                          <a:latin typeface="Arial Narrow Regular" charset="0"/>
                        </a:rPr>
                        <a:t>68 inches</a:t>
                      </a:r>
                    </a:p>
                  </a:txBody>
                  <a:tcPr marL="91425" marR="91425" marT="91425" marB="91425"/>
                </a:tc>
                <a:tc>
                  <a:txBody>
                    <a:bodyPr/>
                    <a:lstStyle/>
                    <a:p>
                      <a:pPr lvl="0" algn="ctr" rtl="0">
                        <a:spcBef>
                          <a:spcPts val="0"/>
                        </a:spcBef>
                        <a:buNone/>
                      </a:pPr>
                      <a:r>
                        <a:rPr lang="en-US" sz="1200" b="0" i="0" dirty="0">
                          <a:latin typeface="Arial Narrow Regular" charset="0"/>
                        </a:rPr>
                        <a:t>1988</a:t>
                      </a:r>
                    </a:p>
                  </a:txBody>
                  <a:tcPr marL="91425" marR="91425" marT="91425" marB="91425"/>
                </a:tc>
                <a:tc>
                  <a:txBody>
                    <a:bodyPr/>
                    <a:lstStyle/>
                    <a:p>
                      <a:pPr lvl="0" algn="ctr" rtl="0">
                        <a:spcBef>
                          <a:spcPts val="0"/>
                        </a:spcBef>
                        <a:buNone/>
                      </a:pPr>
                      <a:r>
                        <a:rPr lang="en-US" sz="1200" b="0" i="0" dirty="0">
                          <a:latin typeface="Arial Narrow Regular" charset="0"/>
                        </a:rPr>
                        <a:t>1992</a:t>
                      </a:r>
                    </a:p>
                  </a:txBody>
                  <a:tcPr marL="91425" marR="91425" marT="91425" marB="91425"/>
                </a:tc>
              </a:tr>
              <a:tr h="381000">
                <a:tc>
                  <a:txBody>
                    <a:bodyPr/>
                    <a:lstStyle/>
                    <a:p>
                      <a:pPr lvl="0" algn="ctr" rtl="0">
                        <a:spcBef>
                          <a:spcPts val="0"/>
                        </a:spcBef>
                        <a:buNone/>
                      </a:pPr>
                      <a:r>
                        <a:rPr lang="en-US" sz="1200" b="0" i="0" dirty="0">
                          <a:latin typeface="Arial Narrow Regular" charset="0"/>
                        </a:rPr>
                        <a:t>Danielle</a:t>
                      </a:r>
                    </a:p>
                  </a:txBody>
                  <a:tcPr marL="91425" marR="91425" marT="91425" marB="91425"/>
                </a:tc>
                <a:tc>
                  <a:txBody>
                    <a:bodyPr/>
                    <a:lstStyle/>
                    <a:p>
                      <a:pPr lvl="0" algn="ctr" rtl="0">
                        <a:spcBef>
                          <a:spcPts val="0"/>
                        </a:spcBef>
                        <a:buNone/>
                      </a:pPr>
                      <a:r>
                        <a:rPr lang="en-US" sz="1200" b="0" i="0" dirty="0">
                          <a:latin typeface="Arial Narrow Regular" charset="0"/>
                        </a:rPr>
                        <a:t>F</a:t>
                      </a:r>
                    </a:p>
                  </a:txBody>
                  <a:tcPr marL="91425" marR="91425" marT="91425" marB="91425"/>
                </a:tc>
                <a:tc>
                  <a:txBody>
                    <a:bodyPr/>
                    <a:lstStyle/>
                    <a:p>
                      <a:pPr lvl="0" algn="ctr" rtl="0">
                        <a:spcBef>
                          <a:spcPts val="0"/>
                        </a:spcBef>
                        <a:buNone/>
                      </a:pPr>
                      <a:r>
                        <a:rPr lang="en-US" sz="1200" b="0" i="0" dirty="0">
                          <a:latin typeface="Arial Narrow Regular" charset="0"/>
                        </a:rPr>
                        <a:t>10/22/1970</a:t>
                      </a:r>
                    </a:p>
                  </a:txBody>
                  <a:tcPr marL="91425" marR="91425" marT="91425" marB="91425"/>
                </a:tc>
                <a:tc>
                  <a:txBody>
                    <a:bodyPr/>
                    <a:lstStyle/>
                    <a:p>
                      <a:pPr lvl="0" algn="ctr" rtl="0">
                        <a:spcBef>
                          <a:spcPts val="0"/>
                        </a:spcBef>
                        <a:buNone/>
                      </a:pPr>
                      <a:r>
                        <a:rPr lang="en-US" sz="1200" b="0" i="0" dirty="0">
                          <a:latin typeface="Arial Narrow Regular" charset="0"/>
                        </a:rPr>
                        <a:t>67 inches</a:t>
                      </a:r>
                    </a:p>
                  </a:txBody>
                  <a:tcPr marL="91425" marR="91425" marT="91425" marB="91425"/>
                </a:tc>
                <a:tc>
                  <a:txBody>
                    <a:bodyPr/>
                    <a:lstStyle/>
                    <a:p>
                      <a:pPr lvl="0" algn="ctr" rtl="0">
                        <a:spcBef>
                          <a:spcPts val="0"/>
                        </a:spcBef>
                        <a:buNone/>
                      </a:pPr>
                      <a:r>
                        <a:rPr lang="en-US" sz="1200" b="0" i="0" dirty="0">
                          <a:latin typeface="Arial Narrow Regular" charset="0"/>
                        </a:rPr>
                        <a:t>1997</a:t>
                      </a:r>
                    </a:p>
                  </a:txBody>
                  <a:tcPr marL="91425" marR="91425" marT="91425" marB="91425"/>
                </a:tc>
                <a:tc>
                  <a:txBody>
                    <a:bodyPr/>
                    <a:lstStyle/>
                    <a:p>
                      <a:pPr lvl="0" algn="ctr" rtl="0">
                        <a:spcBef>
                          <a:spcPts val="0"/>
                        </a:spcBef>
                        <a:buNone/>
                      </a:pPr>
                      <a:r>
                        <a:rPr lang="en-US" sz="1200" b="0" i="0" dirty="0">
                          <a:latin typeface="Arial Narrow Regular" charset="0"/>
                        </a:rPr>
                        <a:t>2005</a:t>
                      </a:r>
                    </a:p>
                  </a:txBody>
                  <a:tcPr marL="91425" marR="91425" marT="91425" marB="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313" name="Shape 313"/>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buFont typeface="Arial"/>
            </a:pPr>
            <a:r>
              <a:rPr lang="en-US" sz="2400" dirty="0">
                <a:sym typeface="Arial"/>
              </a:rPr>
              <a:t>Keep units in column headers </a:t>
            </a:r>
          </a:p>
        </p:txBody>
      </p:sp>
      <p:pic>
        <p:nvPicPr>
          <p:cNvPr id="314" name="Shape 314"/>
          <p:cNvPicPr preferRelativeResize="0"/>
          <p:nvPr/>
        </p:nvPicPr>
        <p:blipFill>
          <a:blip r:embed="rId3">
            <a:alphaModFix/>
          </a:blip>
          <a:stretch>
            <a:fillRect/>
          </a:stretch>
        </p:blipFill>
        <p:spPr>
          <a:xfrm>
            <a:off x="1543325" y="1566400"/>
            <a:ext cx="5846824" cy="2987075"/>
          </a:xfrm>
          <a:prstGeom prst="rect">
            <a:avLst/>
          </a:prstGeom>
          <a:noFill/>
          <a:ln>
            <a:noFill/>
          </a:ln>
        </p:spPr>
      </p:pic>
      <p:sp>
        <p:nvSpPr>
          <p:cNvPr id="5" name="TextBox 4"/>
          <p:cNvSpPr txBox="1"/>
          <p:nvPr/>
        </p:nvSpPr>
        <p:spPr>
          <a:xfrm>
            <a:off x="7605132" y="4400578"/>
            <a:ext cx="1159726"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321" name="Shape 321"/>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pPr>
            <a:r>
              <a:rPr lang="en-US" sz="2400" dirty="0">
                <a:sym typeface="Arial"/>
              </a:rPr>
              <a:t>Make sure that variables are internally consistent</a:t>
            </a:r>
          </a:p>
        </p:txBody>
      </p:sp>
      <p:graphicFrame>
        <p:nvGraphicFramePr>
          <p:cNvPr id="322" name="Shape 322"/>
          <p:cNvGraphicFramePr/>
          <p:nvPr/>
        </p:nvGraphicFramePr>
        <p:xfrm>
          <a:off x="1555750" y="1938950"/>
          <a:ext cx="6032500" cy="1920210"/>
        </p:xfrm>
        <a:graphic>
          <a:graphicData uri="http://schemas.openxmlformats.org/drawingml/2006/table">
            <a:tbl>
              <a:tblPr>
                <a:noFill/>
                <a:tableStyleId>{B6A52866-10E0-4887-A309-30E0002DCFD6}</a:tableStyleId>
              </a:tblPr>
              <a:tblGrid>
                <a:gridCol w="1206500"/>
                <a:gridCol w="1206500"/>
                <a:gridCol w="1206500"/>
                <a:gridCol w="1206500"/>
                <a:gridCol w="1206500"/>
              </a:tblGrid>
              <a:tr h="381000">
                <a:tc>
                  <a:txBody>
                    <a:bodyPr/>
                    <a:lstStyle/>
                    <a:p>
                      <a:pPr lvl="0" algn="ctr" rtl="0">
                        <a:spcBef>
                          <a:spcPts val="0"/>
                        </a:spcBef>
                        <a:buNone/>
                      </a:pPr>
                      <a:r>
                        <a:rPr lang="en-US" b="0" i="0" dirty="0">
                          <a:latin typeface="Arial Narrow Regular" charset="0"/>
                        </a:rPr>
                        <a:t>Name</a:t>
                      </a:r>
                    </a:p>
                  </a:txBody>
                  <a:tcPr marL="91425" marR="91425" marT="91425" marB="91425"/>
                </a:tc>
                <a:tc>
                  <a:txBody>
                    <a:bodyPr/>
                    <a:lstStyle/>
                    <a:p>
                      <a:pPr lvl="0" algn="ctr" rtl="0">
                        <a:spcBef>
                          <a:spcPts val="0"/>
                        </a:spcBef>
                        <a:buNone/>
                      </a:pPr>
                      <a:r>
                        <a:rPr lang="en-US" b="0" i="0" dirty="0">
                          <a:latin typeface="Arial Narrow Regular" charset="0"/>
                        </a:rPr>
                        <a:t>Sex</a:t>
                      </a:r>
                    </a:p>
                  </a:txBody>
                  <a:tcPr marL="91425" marR="91425" marT="91425" marB="91425"/>
                </a:tc>
                <a:tc>
                  <a:txBody>
                    <a:bodyPr/>
                    <a:lstStyle/>
                    <a:p>
                      <a:pPr lvl="0" algn="ctr" rtl="0">
                        <a:spcBef>
                          <a:spcPts val="0"/>
                        </a:spcBef>
                        <a:buNone/>
                      </a:pPr>
                      <a:r>
                        <a:rPr lang="en-US" b="0" i="0" dirty="0">
                          <a:latin typeface="Arial Narrow Regular" charset="0"/>
                        </a:rPr>
                        <a:t>Date of Birth</a:t>
                      </a:r>
                    </a:p>
                  </a:txBody>
                  <a:tcPr marL="91425" marR="91425" marT="91425" marB="91425"/>
                </a:tc>
                <a:tc>
                  <a:txBody>
                    <a:bodyPr/>
                    <a:lstStyle/>
                    <a:p>
                      <a:pPr lvl="0" algn="ctr" rtl="0">
                        <a:spcBef>
                          <a:spcPts val="0"/>
                        </a:spcBef>
                        <a:buNone/>
                      </a:pPr>
                      <a:r>
                        <a:rPr lang="en-US" b="0" i="0" dirty="0">
                          <a:latin typeface="Arial Narrow Regular" charset="0"/>
                        </a:rPr>
                        <a:t>Height (in)</a:t>
                      </a:r>
                    </a:p>
                  </a:txBody>
                  <a:tcPr marL="91425" marR="91425" marT="91425" marB="91425"/>
                </a:tc>
                <a:tc>
                  <a:txBody>
                    <a:bodyPr/>
                    <a:lstStyle/>
                    <a:p>
                      <a:pPr lvl="0" algn="ctr" rtl="0">
                        <a:spcBef>
                          <a:spcPts val="0"/>
                        </a:spcBef>
                        <a:buNone/>
                      </a:pPr>
                      <a:r>
                        <a:rPr lang="en-US" b="0" i="0" dirty="0">
                          <a:latin typeface="Arial Narrow Regular" charset="0"/>
                        </a:rPr>
                        <a:t>Years Active</a:t>
                      </a:r>
                    </a:p>
                  </a:txBody>
                  <a:tcPr marL="91425" marR="91425" marT="91425" marB="91425"/>
                </a:tc>
              </a:tr>
              <a:tr h="381000">
                <a:tc>
                  <a:txBody>
                    <a:bodyPr/>
                    <a:lstStyle/>
                    <a:p>
                      <a:pPr lvl="0" algn="ctr" rtl="0">
                        <a:spcBef>
                          <a:spcPts val="0"/>
                        </a:spcBef>
                        <a:buNone/>
                      </a:pPr>
                      <a:r>
                        <a:rPr lang="en-US" sz="1200" b="0" i="0" dirty="0">
                          <a:latin typeface="Arial Narrow Regular" charset="0"/>
                        </a:rPr>
                        <a:t>Amanda</a:t>
                      </a:r>
                    </a:p>
                  </a:txBody>
                  <a:tcPr marL="91425" marR="91425" marT="91425" marB="91425"/>
                </a:tc>
                <a:tc>
                  <a:txBody>
                    <a:bodyPr/>
                    <a:lstStyle/>
                    <a:p>
                      <a:pPr lvl="0" algn="ctr" rtl="0">
                        <a:spcBef>
                          <a:spcPts val="0"/>
                        </a:spcBef>
                        <a:buNone/>
                      </a:pPr>
                      <a:r>
                        <a:rPr lang="en-US" sz="1200" b="0" i="0" dirty="0">
                          <a:latin typeface="Arial Narrow Regular" charset="0"/>
                        </a:rPr>
                        <a:t>Female</a:t>
                      </a:r>
                    </a:p>
                  </a:txBody>
                  <a:tcPr marL="91425" marR="91425" marT="91425" marB="91425"/>
                </a:tc>
                <a:tc>
                  <a:txBody>
                    <a:bodyPr/>
                    <a:lstStyle/>
                    <a:p>
                      <a:pPr lvl="0" algn="ctr" rtl="0">
                        <a:spcBef>
                          <a:spcPts val="0"/>
                        </a:spcBef>
                        <a:buNone/>
                      </a:pPr>
                      <a:r>
                        <a:rPr lang="en-US" sz="1200" b="0" i="0" dirty="0">
                          <a:latin typeface="Arial Narrow Regular" charset="0"/>
                        </a:rPr>
                        <a:t>03/07/1968</a:t>
                      </a:r>
                    </a:p>
                  </a:txBody>
                  <a:tcPr marL="91425" marR="91425" marT="91425" marB="91425"/>
                </a:tc>
                <a:tc>
                  <a:txBody>
                    <a:bodyPr/>
                    <a:lstStyle/>
                    <a:p>
                      <a:pPr lvl="0" algn="ctr" rtl="0">
                        <a:spcBef>
                          <a:spcPts val="0"/>
                        </a:spcBef>
                        <a:buNone/>
                      </a:pPr>
                      <a:r>
                        <a:rPr lang="en-US" sz="1200" b="0" i="0" dirty="0">
                          <a:latin typeface="Arial Narrow Regular" charset="0"/>
                        </a:rPr>
                        <a:t>66</a:t>
                      </a:r>
                    </a:p>
                  </a:txBody>
                  <a:tcPr marL="91425" marR="91425" marT="91425" marB="91425"/>
                </a:tc>
                <a:tc>
                  <a:txBody>
                    <a:bodyPr/>
                    <a:lstStyle/>
                    <a:p>
                      <a:pPr lvl="0" algn="ctr" rtl="0">
                        <a:spcBef>
                          <a:spcPts val="0"/>
                        </a:spcBef>
                        <a:buNone/>
                      </a:pPr>
                      <a:r>
                        <a:rPr lang="en-US" sz="1200" b="0" i="0" dirty="0">
                          <a:latin typeface="Arial Narrow Regular" charset="0"/>
                        </a:rPr>
                        <a:t>1990-1996</a:t>
                      </a:r>
                    </a:p>
                  </a:txBody>
                  <a:tcPr marL="91425" marR="91425" marT="91425" marB="91425"/>
                </a:tc>
              </a:tr>
              <a:tr h="381000">
                <a:tc>
                  <a:txBody>
                    <a:bodyPr/>
                    <a:lstStyle/>
                    <a:p>
                      <a:pPr lvl="0" algn="ctr" rtl="0">
                        <a:spcBef>
                          <a:spcPts val="0"/>
                        </a:spcBef>
                        <a:buNone/>
                      </a:pPr>
                      <a:r>
                        <a:rPr lang="en-US" sz="1200" b="0" i="0" dirty="0">
                          <a:latin typeface="Arial Narrow Regular" charset="0"/>
                        </a:rPr>
                        <a:t>Bradley</a:t>
                      </a:r>
                    </a:p>
                  </a:txBody>
                  <a:tcPr marL="91425" marR="91425" marT="91425" marB="91425"/>
                </a:tc>
                <a:tc>
                  <a:txBody>
                    <a:bodyPr/>
                    <a:lstStyle/>
                    <a:p>
                      <a:pPr lvl="0" algn="ctr" rtl="0">
                        <a:spcBef>
                          <a:spcPts val="0"/>
                        </a:spcBef>
                        <a:buNone/>
                      </a:pPr>
                      <a:r>
                        <a:rPr lang="en-US" sz="1200" b="0" i="0" dirty="0">
                          <a:latin typeface="Arial Narrow Regular" charset="0"/>
                        </a:rPr>
                        <a:t>M</a:t>
                      </a:r>
                    </a:p>
                  </a:txBody>
                  <a:tcPr marL="91425" marR="91425" marT="91425" marB="91425"/>
                </a:tc>
                <a:tc>
                  <a:txBody>
                    <a:bodyPr/>
                    <a:lstStyle/>
                    <a:p>
                      <a:pPr lvl="0" algn="ctr" rtl="0">
                        <a:spcBef>
                          <a:spcPts val="0"/>
                        </a:spcBef>
                        <a:buNone/>
                      </a:pPr>
                      <a:r>
                        <a:rPr lang="en-US" sz="1200" b="0" i="0" dirty="0">
                          <a:latin typeface="Arial Narrow Regular" charset="0"/>
                        </a:rPr>
                        <a:t>11/05/1971</a:t>
                      </a:r>
                    </a:p>
                  </a:txBody>
                  <a:tcPr marL="91425" marR="91425" marT="91425" marB="91425"/>
                </a:tc>
                <a:tc>
                  <a:txBody>
                    <a:bodyPr/>
                    <a:lstStyle/>
                    <a:p>
                      <a:pPr lvl="0" algn="ctr" rtl="0">
                        <a:spcBef>
                          <a:spcPts val="0"/>
                        </a:spcBef>
                        <a:buNone/>
                      </a:pPr>
                      <a:r>
                        <a:rPr lang="en-US" sz="1200" b="0" i="0" dirty="0">
                          <a:latin typeface="Arial Narrow Regular" charset="0"/>
                        </a:rPr>
                        <a:t>70</a:t>
                      </a:r>
                    </a:p>
                  </a:txBody>
                  <a:tcPr marL="91425" marR="91425" marT="91425" marB="91425"/>
                </a:tc>
                <a:tc>
                  <a:txBody>
                    <a:bodyPr/>
                    <a:lstStyle/>
                    <a:p>
                      <a:pPr lvl="0" algn="ctr" rtl="0">
                        <a:spcBef>
                          <a:spcPts val="0"/>
                        </a:spcBef>
                        <a:buNone/>
                      </a:pPr>
                      <a:r>
                        <a:rPr lang="en-US" sz="1200" b="0" i="0" dirty="0">
                          <a:latin typeface="Arial Narrow Regular" charset="0"/>
                        </a:rPr>
                        <a:t>1994-1999</a:t>
                      </a:r>
                    </a:p>
                  </a:txBody>
                  <a:tcPr marL="91425" marR="91425" marT="91425" marB="91425"/>
                </a:tc>
              </a:tr>
              <a:tr h="381000">
                <a:tc>
                  <a:txBody>
                    <a:bodyPr/>
                    <a:lstStyle/>
                    <a:p>
                      <a:pPr lvl="0" algn="ctr" rtl="0">
                        <a:spcBef>
                          <a:spcPts val="0"/>
                        </a:spcBef>
                        <a:buNone/>
                      </a:pPr>
                      <a:r>
                        <a:rPr lang="en-US" sz="1200" b="0" i="0" dirty="0">
                          <a:latin typeface="Arial Narrow Regular" charset="0"/>
                        </a:rPr>
                        <a:t>Connor</a:t>
                      </a:r>
                    </a:p>
                  </a:txBody>
                  <a:tcPr marL="91425" marR="91425" marT="91425" marB="91425"/>
                </a:tc>
                <a:tc>
                  <a:txBody>
                    <a:bodyPr/>
                    <a:lstStyle/>
                    <a:p>
                      <a:pPr lvl="0" algn="ctr" rtl="0">
                        <a:spcBef>
                          <a:spcPts val="0"/>
                        </a:spcBef>
                        <a:buNone/>
                      </a:pPr>
                      <a:r>
                        <a:rPr lang="en-US" sz="1200" b="0" i="0" dirty="0">
                          <a:latin typeface="Arial Narrow Regular" charset="0"/>
                        </a:rPr>
                        <a:t>male</a:t>
                      </a:r>
                    </a:p>
                  </a:txBody>
                  <a:tcPr marL="91425" marR="91425" marT="91425" marB="91425"/>
                </a:tc>
                <a:tc>
                  <a:txBody>
                    <a:bodyPr/>
                    <a:lstStyle/>
                    <a:p>
                      <a:pPr lvl="0" algn="ctr" rtl="0">
                        <a:spcBef>
                          <a:spcPts val="0"/>
                        </a:spcBef>
                        <a:buNone/>
                      </a:pPr>
                      <a:r>
                        <a:rPr lang="en-US" sz="1200" b="0" i="0" dirty="0">
                          <a:latin typeface="Arial Narrow Regular" charset="0"/>
                        </a:rPr>
                        <a:t>07/17/1964</a:t>
                      </a:r>
                    </a:p>
                  </a:txBody>
                  <a:tcPr marL="91425" marR="91425" marT="91425" marB="91425"/>
                </a:tc>
                <a:tc>
                  <a:txBody>
                    <a:bodyPr/>
                    <a:lstStyle/>
                    <a:p>
                      <a:pPr lvl="0" algn="ctr" rtl="0">
                        <a:spcBef>
                          <a:spcPts val="0"/>
                        </a:spcBef>
                        <a:buNone/>
                      </a:pPr>
                      <a:r>
                        <a:rPr lang="en-US" sz="1200" b="0" i="0" dirty="0">
                          <a:latin typeface="Arial Narrow Regular" charset="0"/>
                        </a:rPr>
                        <a:t>68</a:t>
                      </a:r>
                    </a:p>
                  </a:txBody>
                  <a:tcPr marL="91425" marR="91425" marT="91425" marB="91425"/>
                </a:tc>
                <a:tc>
                  <a:txBody>
                    <a:bodyPr/>
                    <a:lstStyle/>
                    <a:p>
                      <a:pPr lvl="0" algn="ctr" rtl="0">
                        <a:spcBef>
                          <a:spcPts val="0"/>
                        </a:spcBef>
                        <a:buNone/>
                      </a:pPr>
                      <a:r>
                        <a:rPr lang="en-US" sz="1200" b="0" i="0" dirty="0">
                          <a:latin typeface="Arial Narrow Regular" charset="0"/>
                        </a:rPr>
                        <a:t>1988-1992</a:t>
                      </a:r>
                    </a:p>
                  </a:txBody>
                  <a:tcPr marL="91425" marR="91425" marT="91425" marB="91425"/>
                </a:tc>
              </a:tr>
              <a:tr h="381000">
                <a:tc>
                  <a:txBody>
                    <a:bodyPr/>
                    <a:lstStyle/>
                    <a:p>
                      <a:pPr lvl="0" algn="ctr" rtl="0">
                        <a:spcBef>
                          <a:spcPts val="0"/>
                        </a:spcBef>
                        <a:buNone/>
                      </a:pPr>
                      <a:r>
                        <a:rPr lang="en-US" sz="1200" b="0" i="0" dirty="0">
                          <a:latin typeface="Arial Narrow Regular" charset="0"/>
                        </a:rPr>
                        <a:t>Danielle</a:t>
                      </a:r>
                    </a:p>
                  </a:txBody>
                  <a:tcPr marL="91425" marR="91425" marT="91425" marB="91425"/>
                </a:tc>
                <a:tc>
                  <a:txBody>
                    <a:bodyPr/>
                    <a:lstStyle/>
                    <a:p>
                      <a:pPr lvl="0" algn="ctr" rtl="0">
                        <a:spcBef>
                          <a:spcPts val="0"/>
                        </a:spcBef>
                        <a:buNone/>
                      </a:pPr>
                      <a:r>
                        <a:rPr lang="en-US" sz="1200" b="0" i="0" dirty="0">
                          <a:latin typeface="Arial Narrow Regular" charset="0"/>
                        </a:rPr>
                        <a:t>f</a:t>
                      </a:r>
                    </a:p>
                  </a:txBody>
                  <a:tcPr marL="91425" marR="91425" marT="91425" marB="91425"/>
                </a:tc>
                <a:tc>
                  <a:txBody>
                    <a:bodyPr/>
                    <a:lstStyle/>
                    <a:p>
                      <a:pPr lvl="0" algn="ctr" rtl="0">
                        <a:spcBef>
                          <a:spcPts val="0"/>
                        </a:spcBef>
                        <a:buNone/>
                      </a:pPr>
                      <a:r>
                        <a:rPr lang="en-US" sz="1200" b="0" i="0" dirty="0">
                          <a:latin typeface="Arial Narrow Regular" charset="0"/>
                        </a:rPr>
                        <a:t>10/22/1970</a:t>
                      </a:r>
                    </a:p>
                  </a:txBody>
                  <a:tcPr marL="91425" marR="91425" marT="91425" marB="91425"/>
                </a:tc>
                <a:tc>
                  <a:txBody>
                    <a:bodyPr/>
                    <a:lstStyle/>
                    <a:p>
                      <a:pPr lvl="0" algn="ctr" rtl="0">
                        <a:spcBef>
                          <a:spcPts val="0"/>
                        </a:spcBef>
                        <a:buNone/>
                      </a:pPr>
                      <a:r>
                        <a:rPr lang="en-US" sz="1200" b="0" i="0" dirty="0">
                          <a:latin typeface="Arial Narrow Regular" charset="0"/>
                        </a:rPr>
                        <a:t>67</a:t>
                      </a:r>
                    </a:p>
                  </a:txBody>
                  <a:tcPr marL="91425" marR="91425" marT="91425" marB="91425"/>
                </a:tc>
                <a:tc>
                  <a:txBody>
                    <a:bodyPr/>
                    <a:lstStyle/>
                    <a:p>
                      <a:pPr lvl="0" algn="ctr" rtl="0">
                        <a:spcBef>
                          <a:spcPts val="0"/>
                        </a:spcBef>
                        <a:buNone/>
                      </a:pPr>
                      <a:r>
                        <a:rPr lang="en-US" sz="1200" b="0" i="0" dirty="0">
                          <a:latin typeface="Arial Narrow Regular" charset="0"/>
                        </a:rPr>
                        <a:t>1997-2005</a:t>
                      </a:r>
                    </a:p>
                  </a:txBody>
                  <a:tcPr marL="91425" marR="91425" marT="91425" marB="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329" name="Shape 329"/>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buFont typeface="Arial"/>
            </a:pPr>
            <a:r>
              <a:rPr lang="en-US" sz="2400" dirty="0">
                <a:sym typeface="Arial"/>
              </a:rPr>
              <a:t>Make sure that variables are internally consistent</a:t>
            </a:r>
          </a:p>
        </p:txBody>
      </p:sp>
      <p:pic>
        <p:nvPicPr>
          <p:cNvPr id="330" name="Shape 330"/>
          <p:cNvPicPr preferRelativeResize="0"/>
          <p:nvPr/>
        </p:nvPicPr>
        <p:blipFill rotWithShape="1">
          <a:blip r:embed="rId3">
            <a:alphaModFix/>
          </a:blip>
          <a:srcRect r="20634"/>
          <a:stretch/>
        </p:blipFill>
        <p:spPr>
          <a:xfrm>
            <a:off x="4568025" y="1811125"/>
            <a:ext cx="4023737" cy="2598074"/>
          </a:xfrm>
          <a:prstGeom prst="rect">
            <a:avLst/>
          </a:prstGeom>
          <a:noFill/>
          <a:ln>
            <a:noFill/>
          </a:ln>
        </p:spPr>
      </p:pic>
      <p:pic>
        <p:nvPicPr>
          <p:cNvPr id="331" name="Shape 331"/>
          <p:cNvPicPr preferRelativeResize="0"/>
          <p:nvPr/>
        </p:nvPicPr>
        <p:blipFill rotWithShape="1">
          <a:blip r:embed="rId4">
            <a:alphaModFix/>
          </a:blip>
          <a:srcRect r="20146"/>
          <a:stretch/>
        </p:blipFill>
        <p:spPr>
          <a:xfrm>
            <a:off x="528950" y="1811125"/>
            <a:ext cx="3791974" cy="2598074"/>
          </a:xfrm>
          <a:prstGeom prst="rect">
            <a:avLst/>
          </a:prstGeom>
          <a:noFill/>
          <a:ln>
            <a:noFill/>
          </a:ln>
        </p:spPr>
      </p:pic>
      <p:cxnSp>
        <p:nvCxnSpPr>
          <p:cNvPr id="332" name="Shape 332"/>
          <p:cNvCxnSpPr/>
          <p:nvPr/>
        </p:nvCxnSpPr>
        <p:spPr>
          <a:xfrm>
            <a:off x="4464375" y="1618325"/>
            <a:ext cx="0" cy="3013500"/>
          </a:xfrm>
          <a:prstGeom prst="straightConnector1">
            <a:avLst/>
          </a:prstGeom>
          <a:noFill/>
          <a:ln w="9525" cap="flat" cmpd="sng">
            <a:solidFill>
              <a:schemeClr val="dk2"/>
            </a:solidFill>
            <a:prstDash val="solid"/>
            <a:round/>
            <a:headEnd type="none" w="lg" len="lg"/>
            <a:tailEnd type="none" w="lg" len="lg"/>
          </a:ln>
        </p:spPr>
      </p:cxnSp>
      <p:sp>
        <p:nvSpPr>
          <p:cNvPr id="7" name="TextBox 6"/>
          <p:cNvSpPr txBox="1"/>
          <p:nvPr/>
        </p:nvSpPr>
        <p:spPr>
          <a:xfrm>
            <a:off x="3280712" y="4370482"/>
            <a:ext cx="2223923"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
        <p:nvSpPr>
          <p:cNvPr id="8" name="TextBox 7"/>
          <p:cNvSpPr txBox="1"/>
          <p:nvPr/>
        </p:nvSpPr>
        <p:spPr>
          <a:xfrm>
            <a:off x="7627434" y="4363063"/>
            <a:ext cx="2058616"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339" name="Shape 339"/>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pPr>
            <a:r>
              <a:rPr lang="en-US" sz="2400" dirty="0">
                <a:sym typeface="Arial"/>
              </a:rPr>
              <a:t>Try to format special data types (dates, currency, </a:t>
            </a:r>
            <a:r>
              <a:rPr lang="en-US" sz="2400" dirty="0" err="1">
                <a:sym typeface="Arial"/>
              </a:rPr>
              <a:t>etc</a:t>
            </a:r>
            <a:r>
              <a:rPr lang="en-US" sz="2400" dirty="0">
                <a:sym typeface="Arial"/>
              </a:rPr>
              <a:t>) in a coherent, consistent manner across datasets</a:t>
            </a:r>
          </a:p>
        </p:txBody>
      </p:sp>
      <p:graphicFrame>
        <p:nvGraphicFramePr>
          <p:cNvPr id="340" name="Shape 340"/>
          <p:cNvGraphicFramePr/>
          <p:nvPr/>
        </p:nvGraphicFramePr>
        <p:xfrm>
          <a:off x="1470675" y="2073675"/>
          <a:ext cx="2169225" cy="1981050"/>
        </p:xfrm>
        <a:graphic>
          <a:graphicData uri="http://schemas.openxmlformats.org/drawingml/2006/table">
            <a:tbl>
              <a:tblPr>
                <a:noFill/>
                <a:tableStyleId>{B6A52866-10E0-4887-A309-30E0002DCFD6}</a:tableStyleId>
              </a:tblPr>
              <a:tblGrid>
                <a:gridCol w="996075"/>
                <a:gridCol w="1173150"/>
              </a:tblGrid>
              <a:tr h="381000">
                <a:tc>
                  <a:txBody>
                    <a:bodyPr/>
                    <a:lstStyle/>
                    <a:p>
                      <a:pPr lvl="0" algn="ctr">
                        <a:spcBef>
                          <a:spcPts val="0"/>
                        </a:spcBef>
                        <a:buNone/>
                      </a:pPr>
                      <a:r>
                        <a:rPr lang="en-US" b="0" i="0" dirty="0">
                          <a:latin typeface="Arial Narrow Regular" charset="0"/>
                        </a:rPr>
                        <a:t>Name</a:t>
                      </a:r>
                    </a:p>
                  </a:txBody>
                  <a:tcPr marL="91425" marR="91425" marT="91425" marB="91425"/>
                </a:tc>
                <a:tc>
                  <a:txBody>
                    <a:bodyPr/>
                    <a:lstStyle/>
                    <a:p>
                      <a:pPr lvl="0" algn="ctr">
                        <a:spcBef>
                          <a:spcPts val="0"/>
                        </a:spcBef>
                        <a:buNone/>
                      </a:pPr>
                      <a:r>
                        <a:rPr lang="en-US" b="0" i="0" dirty="0">
                          <a:latin typeface="Arial Narrow Regular" charset="0"/>
                        </a:rPr>
                        <a:t>Birthday</a:t>
                      </a:r>
                    </a:p>
                  </a:txBody>
                  <a:tcPr marL="91425" marR="91425" marT="91425" marB="91425"/>
                </a:tc>
              </a:tr>
              <a:tr h="381000">
                <a:tc>
                  <a:txBody>
                    <a:bodyPr/>
                    <a:lstStyle/>
                    <a:p>
                      <a:pPr lvl="0" algn="ctr">
                        <a:spcBef>
                          <a:spcPts val="0"/>
                        </a:spcBef>
                        <a:buNone/>
                      </a:pPr>
                      <a:r>
                        <a:rPr lang="en-US" b="0" i="0" dirty="0">
                          <a:latin typeface="Arial Narrow Regular" charset="0"/>
                        </a:rPr>
                        <a:t>Eric</a:t>
                      </a:r>
                    </a:p>
                  </a:txBody>
                  <a:tcPr marL="91425" marR="91425" marT="91425" marB="91425"/>
                </a:tc>
                <a:tc>
                  <a:txBody>
                    <a:bodyPr/>
                    <a:lstStyle/>
                    <a:p>
                      <a:pPr lvl="0" algn="ctr">
                        <a:spcBef>
                          <a:spcPts val="0"/>
                        </a:spcBef>
                        <a:buNone/>
                      </a:pPr>
                      <a:r>
                        <a:rPr lang="en-US" b="0" i="0" dirty="0">
                          <a:latin typeface="Arial Narrow Regular" charset="0"/>
                        </a:rPr>
                        <a:t>01/14/1980</a:t>
                      </a:r>
                    </a:p>
                  </a:txBody>
                  <a:tcPr marL="91425" marR="91425" marT="91425" marB="91425"/>
                </a:tc>
              </a:tr>
              <a:tr h="381000">
                <a:tc>
                  <a:txBody>
                    <a:bodyPr/>
                    <a:lstStyle/>
                    <a:p>
                      <a:pPr lvl="0" algn="ctr">
                        <a:spcBef>
                          <a:spcPts val="0"/>
                        </a:spcBef>
                        <a:buNone/>
                      </a:pPr>
                      <a:r>
                        <a:rPr lang="en-US" b="0" i="0" dirty="0">
                          <a:latin typeface="Arial Narrow Regular" charset="0"/>
                        </a:rPr>
                        <a:t>Francis</a:t>
                      </a:r>
                    </a:p>
                  </a:txBody>
                  <a:tcPr marL="91425" marR="91425" marT="91425" marB="91425"/>
                </a:tc>
                <a:tc>
                  <a:txBody>
                    <a:bodyPr/>
                    <a:lstStyle/>
                    <a:p>
                      <a:pPr lvl="0" algn="ctr">
                        <a:spcBef>
                          <a:spcPts val="0"/>
                        </a:spcBef>
                        <a:buNone/>
                      </a:pPr>
                      <a:r>
                        <a:rPr lang="en-US" b="0" i="0" dirty="0">
                          <a:latin typeface="Arial Narrow Regular" charset="0"/>
                        </a:rPr>
                        <a:t>04/20/1979</a:t>
                      </a:r>
                    </a:p>
                  </a:txBody>
                  <a:tcPr marL="91425" marR="91425" marT="91425" marB="91425"/>
                </a:tc>
              </a:tr>
              <a:tr h="381000">
                <a:tc>
                  <a:txBody>
                    <a:bodyPr/>
                    <a:lstStyle/>
                    <a:p>
                      <a:pPr lvl="0" algn="ctr">
                        <a:spcBef>
                          <a:spcPts val="0"/>
                        </a:spcBef>
                        <a:buNone/>
                      </a:pPr>
                      <a:r>
                        <a:rPr lang="en-US" b="0" i="0" dirty="0">
                          <a:latin typeface="Arial Narrow Regular" charset="0"/>
                        </a:rPr>
                        <a:t>Gail</a:t>
                      </a:r>
                    </a:p>
                  </a:txBody>
                  <a:tcPr marL="91425" marR="91425" marT="91425" marB="91425"/>
                </a:tc>
                <a:tc>
                  <a:txBody>
                    <a:bodyPr/>
                    <a:lstStyle/>
                    <a:p>
                      <a:pPr lvl="0" algn="ctr">
                        <a:spcBef>
                          <a:spcPts val="0"/>
                        </a:spcBef>
                        <a:buNone/>
                      </a:pPr>
                      <a:r>
                        <a:rPr lang="en-US" b="0" i="0" dirty="0">
                          <a:latin typeface="Arial Narrow Regular" charset="0"/>
                        </a:rPr>
                        <a:t>12/02/1975</a:t>
                      </a:r>
                    </a:p>
                  </a:txBody>
                  <a:tcPr marL="91425" marR="91425" marT="91425" marB="91425"/>
                </a:tc>
              </a:tr>
              <a:tr h="381000">
                <a:tc>
                  <a:txBody>
                    <a:bodyPr/>
                    <a:lstStyle/>
                    <a:p>
                      <a:pPr lvl="0" algn="ctr">
                        <a:spcBef>
                          <a:spcPts val="0"/>
                        </a:spcBef>
                        <a:buNone/>
                      </a:pPr>
                      <a:r>
                        <a:rPr lang="en-US" b="0" i="0" dirty="0">
                          <a:latin typeface="Arial Narrow Regular" charset="0"/>
                        </a:rPr>
                        <a:t>Hannah</a:t>
                      </a:r>
                    </a:p>
                  </a:txBody>
                  <a:tcPr marL="91425" marR="91425" marT="91425" marB="91425"/>
                </a:tc>
                <a:tc>
                  <a:txBody>
                    <a:bodyPr/>
                    <a:lstStyle/>
                    <a:p>
                      <a:pPr lvl="0" algn="ctr">
                        <a:spcBef>
                          <a:spcPts val="0"/>
                        </a:spcBef>
                        <a:buNone/>
                      </a:pPr>
                      <a:r>
                        <a:rPr lang="en-US" b="0" i="0" dirty="0">
                          <a:latin typeface="Arial Narrow Regular" charset="0"/>
                        </a:rPr>
                        <a:t>08/10/1973</a:t>
                      </a:r>
                    </a:p>
                  </a:txBody>
                  <a:tcPr marL="91425" marR="91425" marT="91425" marB="91425"/>
                </a:tc>
              </a:tr>
            </a:tbl>
          </a:graphicData>
        </a:graphic>
      </p:graphicFrame>
      <p:graphicFrame>
        <p:nvGraphicFramePr>
          <p:cNvPr id="341" name="Shape 341"/>
          <p:cNvGraphicFramePr/>
          <p:nvPr/>
        </p:nvGraphicFramePr>
        <p:xfrm>
          <a:off x="4647550" y="2240250"/>
          <a:ext cx="2429050" cy="1188630"/>
        </p:xfrm>
        <a:graphic>
          <a:graphicData uri="http://schemas.openxmlformats.org/drawingml/2006/table">
            <a:tbl>
              <a:tblPr>
                <a:noFill/>
                <a:tableStyleId>{B6A52866-10E0-4887-A309-30E0002DCFD6}</a:tableStyleId>
              </a:tblPr>
              <a:tblGrid>
                <a:gridCol w="803950"/>
                <a:gridCol w="1625100"/>
              </a:tblGrid>
              <a:tr h="381000">
                <a:tc>
                  <a:txBody>
                    <a:bodyPr/>
                    <a:lstStyle/>
                    <a:p>
                      <a:pPr lvl="0" algn="ctr">
                        <a:spcBef>
                          <a:spcPts val="0"/>
                        </a:spcBef>
                        <a:buNone/>
                      </a:pPr>
                      <a:r>
                        <a:rPr lang="en-US" b="0" i="0" dirty="0">
                          <a:latin typeface="Arial Narrow Regular" charset="0"/>
                        </a:rPr>
                        <a:t>Winner</a:t>
                      </a:r>
                    </a:p>
                  </a:txBody>
                  <a:tcPr marL="91425" marR="91425" marT="91425" marB="91425"/>
                </a:tc>
                <a:tc>
                  <a:txBody>
                    <a:bodyPr/>
                    <a:lstStyle/>
                    <a:p>
                      <a:pPr lvl="0" algn="ctr" rtl="0">
                        <a:spcBef>
                          <a:spcPts val="0"/>
                        </a:spcBef>
                        <a:buNone/>
                      </a:pPr>
                      <a:r>
                        <a:rPr lang="en-US" b="0" i="0" dirty="0">
                          <a:latin typeface="Arial Narrow Regular" charset="0"/>
                        </a:rPr>
                        <a:t>Date</a:t>
                      </a:r>
                    </a:p>
                  </a:txBody>
                  <a:tcPr marL="91425" marR="91425" marT="91425" marB="91425"/>
                </a:tc>
              </a:tr>
              <a:tr h="396200">
                <a:tc>
                  <a:txBody>
                    <a:bodyPr/>
                    <a:lstStyle/>
                    <a:p>
                      <a:pPr lvl="0" algn="ctr">
                        <a:spcBef>
                          <a:spcPts val="0"/>
                        </a:spcBef>
                        <a:buNone/>
                      </a:pPr>
                      <a:r>
                        <a:rPr lang="en-US" b="0" i="0" dirty="0">
                          <a:latin typeface="Arial Narrow Regular" charset="0"/>
                        </a:rPr>
                        <a:t>Isabelle</a:t>
                      </a:r>
                    </a:p>
                  </a:txBody>
                  <a:tcPr marL="91425" marR="91425" marT="91425" marB="91425"/>
                </a:tc>
                <a:tc>
                  <a:txBody>
                    <a:bodyPr/>
                    <a:lstStyle/>
                    <a:p>
                      <a:pPr lvl="0" algn="ctr">
                        <a:spcBef>
                          <a:spcPts val="0"/>
                        </a:spcBef>
                        <a:buNone/>
                      </a:pPr>
                      <a:r>
                        <a:rPr lang="en-US" b="0" i="0" dirty="0">
                          <a:latin typeface="Arial Narrow Regular" charset="0"/>
                        </a:rPr>
                        <a:t>October 21, 2015</a:t>
                      </a:r>
                    </a:p>
                  </a:txBody>
                  <a:tcPr marL="91425" marR="91425" marT="91425" marB="91425"/>
                </a:tc>
              </a:tr>
              <a:tr h="396200">
                <a:tc>
                  <a:txBody>
                    <a:bodyPr/>
                    <a:lstStyle/>
                    <a:p>
                      <a:pPr lvl="0" algn="ctr">
                        <a:spcBef>
                          <a:spcPts val="0"/>
                        </a:spcBef>
                        <a:buNone/>
                      </a:pPr>
                      <a:r>
                        <a:rPr lang="en-US" b="0" i="0" dirty="0" err="1">
                          <a:latin typeface="Arial Narrow Regular" charset="0"/>
                        </a:rPr>
                        <a:t>Jakob</a:t>
                      </a:r>
                      <a:endParaRPr lang="en-US" b="0" i="0" dirty="0">
                        <a:latin typeface="Arial Narrow Regular" charset="0"/>
                      </a:endParaRPr>
                    </a:p>
                  </a:txBody>
                  <a:tcPr marL="91425" marR="91425" marT="91425" marB="91425"/>
                </a:tc>
                <a:tc>
                  <a:txBody>
                    <a:bodyPr/>
                    <a:lstStyle/>
                    <a:p>
                      <a:pPr lvl="0" algn="ctr">
                        <a:spcBef>
                          <a:spcPts val="0"/>
                        </a:spcBef>
                        <a:buNone/>
                      </a:pPr>
                      <a:r>
                        <a:rPr lang="en-US" b="0" i="0" dirty="0">
                          <a:latin typeface="Arial Narrow Regular" charset="0"/>
                        </a:rPr>
                        <a:t>May 4, 2000</a:t>
                      </a:r>
                    </a:p>
                  </a:txBody>
                  <a:tcPr marL="91425" marR="91425" marT="91425" marB="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Tidiness</a:t>
            </a:r>
          </a:p>
        </p:txBody>
      </p:sp>
      <p:sp>
        <p:nvSpPr>
          <p:cNvPr id="348" name="Shape 348"/>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381000">
              <a:spcBef>
                <a:spcPts val="0"/>
              </a:spcBef>
              <a:spcAft>
                <a:spcPts val="1000"/>
              </a:spcAft>
              <a:buSzPct val="100000"/>
              <a:buFont typeface="Arial"/>
            </a:pPr>
            <a:r>
              <a:rPr lang="en-US" sz="2400" dirty="0">
                <a:sym typeface="Arial"/>
              </a:rPr>
              <a:t>Try to format special data types (dates, currency, </a:t>
            </a:r>
            <a:r>
              <a:rPr lang="en-US" sz="2400" dirty="0" err="1">
                <a:sym typeface="Arial"/>
              </a:rPr>
              <a:t>etc</a:t>
            </a:r>
            <a:r>
              <a:rPr lang="en-US" sz="2400" dirty="0">
                <a:sym typeface="Arial"/>
              </a:rPr>
              <a:t>) in a coherent, consistent manner across datasets</a:t>
            </a:r>
          </a:p>
        </p:txBody>
      </p:sp>
      <p:pic>
        <p:nvPicPr>
          <p:cNvPr id="349" name="Shape 349"/>
          <p:cNvPicPr preferRelativeResize="0"/>
          <p:nvPr/>
        </p:nvPicPr>
        <p:blipFill rotWithShape="1">
          <a:blip r:embed="rId3">
            <a:alphaModFix/>
          </a:blip>
          <a:srcRect r="36248"/>
          <a:stretch/>
        </p:blipFill>
        <p:spPr>
          <a:xfrm>
            <a:off x="814750" y="1901600"/>
            <a:ext cx="2804624" cy="2615249"/>
          </a:xfrm>
          <a:prstGeom prst="rect">
            <a:avLst/>
          </a:prstGeom>
          <a:noFill/>
          <a:ln>
            <a:noFill/>
          </a:ln>
        </p:spPr>
      </p:pic>
      <p:pic>
        <p:nvPicPr>
          <p:cNvPr id="350" name="Shape 350"/>
          <p:cNvPicPr preferRelativeResize="0"/>
          <p:nvPr/>
        </p:nvPicPr>
        <p:blipFill>
          <a:blip r:embed="rId4">
            <a:alphaModFix/>
          </a:blip>
          <a:stretch>
            <a:fillRect/>
          </a:stretch>
        </p:blipFill>
        <p:spPr>
          <a:xfrm>
            <a:off x="5025550" y="1849521"/>
            <a:ext cx="2973725" cy="2719399"/>
          </a:xfrm>
          <a:prstGeom prst="rect">
            <a:avLst/>
          </a:prstGeom>
          <a:noFill/>
          <a:ln>
            <a:noFill/>
          </a:ln>
        </p:spPr>
      </p:pic>
      <p:sp>
        <p:nvSpPr>
          <p:cNvPr id="351" name="Shape 351"/>
          <p:cNvSpPr/>
          <p:nvPr/>
        </p:nvSpPr>
        <p:spPr>
          <a:xfrm>
            <a:off x="3914300" y="3061275"/>
            <a:ext cx="876900" cy="406500"/>
          </a:xfrm>
          <a:prstGeom prst="lef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7" name="TextBox 6"/>
          <p:cNvSpPr txBox="1"/>
          <p:nvPr/>
        </p:nvSpPr>
        <p:spPr>
          <a:xfrm>
            <a:off x="7603586" y="4341559"/>
            <a:ext cx="1168275"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
        <p:nvSpPr>
          <p:cNvPr id="8" name="TextBox 7"/>
          <p:cNvSpPr txBox="1"/>
          <p:nvPr/>
        </p:nvSpPr>
        <p:spPr>
          <a:xfrm>
            <a:off x="2808649" y="4371069"/>
            <a:ext cx="1168275"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a:t>Data Accessibility</a:t>
            </a:r>
          </a:p>
        </p:txBody>
      </p:sp>
      <p:sp>
        <p:nvSpPr>
          <p:cNvPr id="358" name="Shape 358"/>
          <p:cNvSpPr txBox="1">
            <a:spLocks noGrp="1"/>
          </p:cNvSpPr>
          <p:nvPr>
            <p:ph type="body" idx="1"/>
          </p:nvPr>
        </p:nvSpPr>
        <p:spPr>
          <a:xfrm>
            <a:off x="722312" y="2180034"/>
            <a:ext cx="7772400" cy="1125000"/>
          </a:xfrm>
          <a:prstGeom prst="rect">
            <a:avLst/>
          </a:prstGeom>
        </p:spPr>
        <p:txBody>
          <a:bodyPr lIns="91425" tIns="91425" rIns="91425" bIns="91425" anchor="b" anchorCtr="0">
            <a:noAutofit/>
          </a:bodyPr>
          <a:lstStyle/>
          <a:p>
            <a:pPr lvl="0">
              <a:spcBef>
                <a:spcPts val="0"/>
              </a:spcBef>
              <a:buNone/>
            </a:pPr>
            <a:r>
              <a:rPr lang="en-US"/>
              <a:t>Adrienne Rogers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latin typeface="Arial Narrow"/>
                <a:ea typeface="Arial Narrow"/>
                <a:cs typeface="Arial Narrow"/>
                <a:sym typeface="Arial Narrow"/>
              </a:rPr>
              <a:t>Criteria</a:t>
            </a:r>
          </a:p>
        </p:txBody>
      </p:sp>
      <p:sp>
        <p:nvSpPr>
          <p:cNvPr id="69" name="Shape 69"/>
          <p:cNvSpPr txBox="1">
            <a:spLocks noGrp="1"/>
          </p:cNvSpPr>
          <p:nvPr>
            <p:ph type="body" idx="1"/>
          </p:nvPr>
        </p:nvSpPr>
        <p:spPr>
          <a:xfrm>
            <a:off x="457200" y="931733"/>
            <a:ext cx="7981800" cy="3698100"/>
          </a:xfrm>
          <a:prstGeom prst="rect">
            <a:avLst/>
          </a:prstGeom>
        </p:spPr>
        <p:txBody>
          <a:bodyPr lIns="91425" tIns="91425" rIns="91425" bIns="91425" anchor="t" anchorCtr="0">
            <a:noAutofit/>
          </a:bodyPr>
          <a:lstStyle/>
          <a:p>
            <a:pPr marL="342900" indent="-342900">
              <a:spcBef>
                <a:spcPts val="0"/>
              </a:spcBef>
            </a:pPr>
            <a:r>
              <a:rPr lang="en-US" sz="2400" dirty="0">
                <a:latin typeface="Arial Narrow"/>
                <a:ea typeface="Arial Narrow"/>
                <a:cs typeface="Arial Narrow"/>
                <a:sym typeface="Arial Narrow"/>
              </a:rPr>
              <a:t>User Interface</a:t>
            </a:r>
          </a:p>
          <a:p>
            <a:pPr lvl="1" indent="-342900" rtl="0">
              <a:spcBef>
                <a:spcPts val="0"/>
              </a:spcBef>
              <a:buFont typeface="LucidaGrande" charset="0"/>
              <a:buChar char="−"/>
            </a:pPr>
            <a:r>
              <a:rPr lang="en-US" sz="2000" dirty="0">
                <a:latin typeface="Arial Narrow"/>
                <a:ea typeface="Arial Narrow"/>
                <a:cs typeface="Arial Narrow"/>
                <a:sym typeface="Arial Narrow"/>
              </a:rPr>
              <a:t>Organization</a:t>
            </a:r>
          </a:p>
          <a:p>
            <a:pPr lvl="1" indent="-342900" rtl="0">
              <a:spcBef>
                <a:spcPts val="0"/>
              </a:spcBef>
              <a:buFont typeface="LucidaGrande" charset="0"/>
              <a:buChar char="−"/>
            </a:pPr>
            <a:r>
              <a:rPr lang="en-US" sz="2000" dirty="0">
                <a:latin typeface="Arial Narrow"/>
                <a:ea typeface="Arial Narrow"/>
                <a:cs typeface="Arial Narrow"/>
                <a:sym typeface="Arial Narrow"/>
              </a:rPr>
              <a:t>Navigation</a:t>
            </a:r>
          </a:p>
          <a:p>
            <a:pPr lvl="1" indent="-342900" rtl="0">
              <a:spcBef>
                <a:spcPts val="0"/>
              </a:spcBef>
              <a:buFont typeface="LucidaGrande" charset="0"/>
              <a:buChar char="−"/>
            </a:pPr>
            <a:r>
              <a:rPr lang="en-US" sz="2000" dirty="0">
                <a:latin typeface="Arial Narrow"/>
                <a:ea typeface="Arial Narrow"/>
                <a:cs typeface="Arial Narrow"/>
                <a:sym typeface="Arial Narrow"/>
              </a:rPr>
              <a:t>Design</a:t>
            </a:r>
          </a:p>
          <a:p>
            <a:pPr marL="342900" indent="-342900">
              <a:spcBef>
                <a:spcPts val="0"/>
              </a:spcBef>
            </a:pPr>
            <a:r>
              <a:rPr lang="en-US" sz="2400" dirty="0">
                <a:latin typeface="Arial Narrow"/>
                <a:ea typeface="Arial Narrow"/>
                <a:cs typeface="Arial Narrow"/>
                <a:sym typeface="Arial Narrow"/>
              </a:rPr>
              <a:t>Data</a:t>
            </a:r>
          </a:p>
          <a:p>
            <a:pPr lvl="1" indent="-342900" rtl="0">
              <a:spcBef>
                <a:spcPts val="0"/>
              </a:spcBef>
              <a:buFont typeface="LucidaGrande" charset="0"/>
              <a:buChar char="−"/>
            </a:pPr>
            <a:r>
              <a:rPr lang="en-US" sz="2000" dirty="0">
                <a:latin typeface="Arial Narrow"/>
                <a:ea typeface="Arial Narrow"/>
                <a:cs typeface="Arial Narrow"/>
                <a:sym typeface="Arial Narrow"/>
              </a:rPr>
              <a:t>Tidiness</a:t>
            </a:r>
          </a:p>
          <a:p>
            <a:pPr lvl="1" indent="-342900" rtl="0">
              <a:spcBef>
                <a:spcPts val="0"/>
              </a:spcBef>
              <a:buFont typeface="LucidaGrande" charset="0"/>
              <a:buChar char="−"/>
            </a:pPr>
            <a:r>
              <a:rPr lang="en-US" sz="2000" dirty="0">
                <a:latin typeface="Arial Narrow"/>
                <a:ea typeface="Arial Narrow"/>
                <a:cs typeface="Arial Narrow"/>
                <a:sym typeface="Arial Narrow"/>
              </a:rPr>
              <a:t>Accessibility</a:t>
            </a:r>
          </a:p>
          <a:p>
            <a:pPr lvl="1" indent="-342900" rtl="0">
              <a:spcBef>
                <a:spcPts val="0"/>
              </a:spcBef>
              <a:buFont typeface="LucidaGrande" charset="0"/>
              <a:buChar char="−"/>
            </a:pPr>
            <a:r>
              <a:rPr lang="en-US" sz="2000" dirty="0">
                <a:latin typeface="Arial Narrow"/>
                <a:ea typeface="Arial Narrow"/>
                <a:cs typeface="Arial Narrow"/>
                <a:sym typeface="Arial Narrow"/>
              </a:rPr>
              <a:t>Documentation</a:t>
            </a:r>
          </a:p>
          <a:p>
            <a:pPr lvl="1" indent="-342900" rtl="0">
              <a:spcBef>
                <a:spcPts val="0"/>
              </a:spcBef>
              <a:buFont typeface="LucidaGrande" charset="0"/>
              <a:buChar char="−"/>
            </a:pPr>
            <a:r>
              <a:rPr lang="en-US" sz="2000" dirty="0">
                <a:latin typeface="Arial Narrow"/>
                <a:ea typeface="Arial Narrow"/>
                <a:cs typeface="Arial Narrow"/>
                <a:sym typeface="Arial Narrow"/>
              </a:rPr>
              <a:t>Visualization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Accessibility</a:t>
            </a:r>
          </a:p>
        </p:txBody>
      </p:sp>
      <p:pic>
        <p:nvPicPr>
          <p:cNvPr id="365" name="Shape 365"/>
          <p:cNvPicPr preferRelativeResize="0"/>
          <p:nvPr/>
        </p:nvPicPr>
        <p:blipFill>
          <a:blip r:embed="rId3">
            <a:alphaModFix/>
          </a:blip>
          <a:stretch>
            <a:fillRect/>
          </a:stretch>
        </p:blipFill>
        <p:spPr>
          <a:xfrm>
            <a:off x="594200" y="1139575"/>
            <a:ext cx="8016400" cy="2655424"/>
          </a:xfrm>
          <a:prstGeom prst="rect">
            <a:avLst/>
          </a:prstGeom>
          <a:noFill/>
          <a:ln>
            <a:noFill/>
          </a:ln>
        </p:spPr>
      </p:pic>
      <p:sp>
        <p:nvSpPr>
          <p:cNvPr id="366" name="Shape 366"/>
          <p:cNvSpPr txBox="1"/>
          <p:nvPr/>
        </p:nvSpPr>
        <p:spPr>
          <a:xfrm>
            <a:off x="1125875" y="3718800"/>
            <a:ext cx="1733700" cy="857400"/>
          </a:xfrm>
          <a:prstGeom prst="rect">
            <a:avLst/>
          </a:prstGeom>
          <a:noFill/>
          <a:ln>
            <a:noFill/>
          </a:ln>
        </p:spPr>
        <p:txBody>
          <a:bodyPr lIns="91425" tIns="91425" rIns="91425" bIns="91425" anchor="t" anchorCtr="0">
            <a:noAutofit/>
          </a:bodyPr>
          <a:lstStyle/>
          <a:p>
            <a:pPr lvl="0" algn="ctr">
              <a:spcBef>
                <a:spcPts val="0"/>
              </a:spcBef>
              <a:buNone/>
            </a:pPr>
            <a:r>
              <a:rPr lang="en-US" sz="2400" dirty="0">
                <a:solidFill>
                  <a:schemeClr val="tx1"/>
                </a:solidFill>
                <a:latin typeface="Arial Narrow Regular" charset="0"/>
                <a:ea typeface="Arial Narrow Regular" charset="0"/>
                <a:cs typeface="Arial Narrow Regular" charset="0"/>
              </a:rPr>
              <a:t>Can I get the data?</a:t>
            </a:r>
          </a:p>
        </p:txBody>
      </p:sp>
      <p:sp>
        <p:nvSpPr>
          <p:cNvPr id="367" name="Shape 367"/>
          <p:cNvSpPr txBox="1"/>
          <p:nvPr/>
        </p:nvSpPr>
        <p:spPr>
          <a:xfrm>
            <a:off x="3811750" y="3765025"/>
            <a:ext cx="1733700" cy="857400"/>
          </a:xfrm>
          <a:prstGeom prst="rect">
            <a:avLst/>
          </a:prstGeom>
          <a:noFill/>
          <a:ln>
            <a:noFill/>
          </a:ln>
        </p:spPr>
        <p:txBody>
          <a:bodyPr lIns="91425" tIns="91425" rIns="91425" bIns="91425" anchor="t" anchorCtr="0">
            <a:noAutofit/>
          </a:bodyPr>
          <a:lstStyle/>
          <a:p>
            <a:pPr lvl="0" algn="ctr" rtl="0">
              <a:spcBef>
                <a:spcPts val="0"/>
              </a:spcBef>
              <a:buNone/>
            </a:pPr>
            <a:r>
              <a:rPr lang="en-US" sz="2400" dirty="0">
                <a:solidFill>
                  <a:schemeClr val="tx1"/>
                </a:solidFill>
                <a:latin typeface="Arial Narrow Regular" charset="0"/>
                <a:ea typeface="Arial Narrow Regular" charset="0"/>
                <a:cs typeface="Arial Narrow Regular" charset="0"/>
              </a:rPr>
              <a:t>What data can I get?</a:t>
            </a:r>
          </a:p>
        </p:txBody>
      </p:sp>
      <p:sp>
        <p:nvSpPr>
          <p:cNvPr id="368" name="Shape 368"/>
          <p:cNvSpPr txBox="1"/>
          <p:nvPr/>
        </p:nvSpPr>
        <p:spPr>
          <a:xfrm>
            <a:off x="6421775" y="3815550"/>
            <a:ext cx="1983300" cy="857400"/>
          </a:xfrm>
          <a:prstGeom prst="rect">
            <a:avLst/>
          </a:prstGeom>
          <a:noFill/>
          <a:ln>
            <a:noFill/>
          </a:ln>
        </p:spPr>
        <p:txBody>
          <a:bodyPr lIns="91425" tIns="91425" rIns="91425" bIns="91425" anchor="t" anchorCtr="0">
            <a:noAutofit/>
          </a:bodyPr>
          <a:lstStyle/>
          <a:p>
            <a:pPr lvl="0" algn="ctr" rtl="0">
              <a:spcBef>
                <a:spcPts val="0"/>
              </a:spcBef>
              <a:buNone/>
            </a:pPr>
            <a:r>
              <a:rPr lang="en-US" sz="2400" dirty="0">
                <a:solidFill>
                  <a:schemeClr val="tx1"/>
                </a:solidFill>
                <a:latin typeface="Arial Narrow Regular" charset="0"/>
                <a:ea typeface="Arial Narrow Regular" charset="0"/>
                <a:cs typeface="Arial Narrow Regular" charset="0"/>
              </a:rPr>
              <a:t>Is this data usable?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Accessibility</a:t>
            </a:r>
          </a:p>
        </p:txBody>
      </p:sp>
      <p:sp>
        <p:nvSpPr>
          <p:cNvPr id="375" name="Shape 375"/>
          <p:cNvSpPr txBox="1">
            <a:spLocks noGrp="1"/>
          </p:cNvSpPr>
          <p:nvPr>
            <p:ph type="body" idx="1"/>
          </p:nvPr>
        </p:nvSpPr>
        <p:spPr>
          <a:xfrm>
            <a:off x="457200" y="1063379"/>
            <a:ext cx="7867200" cy="3482400"/>
          </a:xfrm>
          <a:prstGeom prst="rect">
            <a:avLst/>
          </a:prstGeom>
        </p:spPr>
        <p:txBody>
          <a:bodyPr lIns="91425" tIns="91425" rIns="91425" bIns="91425" anchor="t" anchorCtr="0">
            <a:noAutofit/>
          </a:bodyPr>
          <a:lstStyle/>
          <a:p>
            <a:pPr marL="457200" lvl="0" indent="-228600" rtl="0">
              <a:spcBef>
                <a:spcPts val="0"/>
              </a:spcBef>
            </a:pPr>
            <a:r>
              <a:rPr lang="en-US" sz="2400" dirty="0"/>
              <a:t>Availability (Can I get this data</a:t>
            </a:r>
            <a:r>
              <a:rPr lang="en-US" sz="2400" dirty="0" smtClean="0"/>
              <a:t>?)</a:t>
            </a:r>
          </a:p>
          <a:p>
            <a:pPr marL="804862" lvl="1" indent="-228600">
              <a:spcBef>
                <a:spcPts val="0"/>
              </a:spcBef>
            </a:pPr>
            <a:r>
              <a:rPr lang="en-US" sz="2000" dirty="0" smtClean="0">
                <a:latin typeface="Arial Narrow Regular" charset="0"/>
                <a:ea typeface="Arial Narrow Regular" charset="0"/>
                <a:cs typeface="Arial Narrow Regular" charset="0"/>
              </a:rPr>
              <a:t>Restrictions </a:t>
            </a:r>
            <a:r>
              <a:rPr lang="en-US" sz="2000" dirty="0">
                <a:latin typeface="Arial Narrow Regular" charset="0"/>
                <a:ea typeface="Arial Narrow Regular" charset="0"/>
                <a:cs typeface="Arial Narrow Regular" charset="0"/>
              </a:rPr>
              <a:t>are removed </a:t>
            </a:r>
            <a:endParaRPr lang="en-US" sz="2000" dirty="0" smtClean="0">
              <a:latin typeface="Arial Narrow Regular" charset="0"/>
              <a:ea typeface="Arial Narrow Regular" charset="0"/>
              <a:cs typeface="Arial Narrow Regular" charset="0"/>
            </a:endParaRPr>
          </a:p>
          <a:p>
            <a:pPr marL="804862" lvl="1" indent="-228600">
              <a:spcBef>
                <a:spcPts val="0"/>
              </a:spcBef>
            </a:pPr>
            <a:r>
              <a:rPr lang="en-US" sz="2000" dirty="0" smtClean="0">
                <a:latin typeface="Arial Narrow Regular" charset="0"/>
                <a:ea typeface="Arial Narrow Regular" charset="0"/>
                <a:cs typeface="Arial Narrow Regular" charset="0"/>
              </a:rPr>
              <a:t>Data </a:t>
            </a:r>
            <a:r>
              <a:rPr lang="en-US" sz="2000" dirty="0">
                <a:latin typeface="Arial Narrow Regular" charset="0"/>
                <a:ea typeface="Arial Narrow Regular" charset="0"/>
                <a:cs typeface="Arial Narrow Regular" charset="0"/>
              </a:rPr>
              <a:t>is license free</a:t>
            </a:r>
          </a:p>
          <a:p>
            <a:pPr marL="457200" lvl="0" indent="0">
              <a:spcBef>
                <a:spcPts val="0"/>
              </a:spcBef>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rtl="0">
              <a:spcBef>
                <a:spcPts val="0"/>
              </a:spcBef>
              <a:buNone/>
            </a:pPr>
            <a:r>
              <a:rPr lang="en-US"/>
              <a:t>Accessibility</a:t>
            </a:r>
          </a:p>
        </p:txBody>
      </p:sp>
      <p:sp>
        <p:nvSpPr>
          <p:cNvPr id="382" name="Shape 382"/>
          <p:cNvSpPr txBox="1">
            <a:spLocks noGrp="1"/>
          </p:cNvSpPr>
          <p:nvPr>
            <p:ph type="body" idx="1"/>
          </p:nvPr>
        </p:nvSpPr>
        <p:spPr>
          <a:xfrm>
            <a:off x="780700" y="1006075"/>
            <a:ext cx="7659300" cy="3650100"/>
          </a:xfrm>
          <a:prstGeom prst="rect">
            <a:avLst/>
          </a:prstGeom>
        </p:spPr>
        <p:txBody>
          <a:bodyPr lIns="91425" tIns="91425" rIns="91425" bIns="91425" anchor="t" anchorCtr="0">
            <a:noAutofit/>
          </a:bodyPr>
          <a:lstStyle/>
          <a:p>
            <a:pPr marL="457200" lvl="0" indent="-228600" rtl="0">
              <a:spcBef>
                <a:spcPts val="0"/>
              </a:spcBef>
            </a:pPr>
            <a:r>
              <a:rPr lang="en-US" sz="2400" dirty="0"/>
              <a:t>Availability (Can I get this data</a:t>
            </a:r>
            <a:r>
              <a:rPr lang="en-US" sz="2400" dirty="0" smtClean="0"/>
              <a:t>?)</a:t>
            </a:r>
          </a:p>
          <a:p>
            <a:pPr marL="804862" lvl="1" indent="-228600">
              <a:spcBef>
                <a:spcPts val="0"/>
              </a:spcBef>
            </a:pPr>
            <a:r>
              <a:rPr lang="en-US" sz="2000" dirty="0" smtClean="0">
                <a:latin typeface="Arial Narrow Regular" charset="0"/>
                <a:ea typeface="Arial Narrow Regular" charset="0"/>
                <a:cs typeface="Arial Narrow Regular" charset="0"/>
              </a:rPr>
              <a:t>Datasets </a:t>
            </a:r>
            <a:r>
              <a:rPr lang="en-US" sz="2000" dirty="0">
                <a:latin typeface="Arial Narrow Regular" charset="0"/>
                <a:ea typeface="Arial Narrow Regular" charset="0"/>
                <a:cs typeface="Arial Narrow Regular" charset="0"/>
              </a:rPr>
              <a:t>are clearly </a:t>
            </a:r>
            <a:r>
              <a:rPr lang="en-US" sz="2000" dirty="0" smtClean="0">
                <a:latin typeface="Arial Narrow Regular" charset="0"/>
                <a:ea typeface="Arial Narrow Regular" charset="0"/>
                <a:cs typeface="Arial Narrow Regular" charset="0"/>
              </a:rPr>
              <a:t>labeled</a:t>
            </a:r>
          </a:p>
          <a:p>
            <a:pPr marL="804862" lvl="1" indent="-228600">
              <a:spcBef>
                <a:spcPts val="0"/>
              </a:spcBef>
            </a:pPr>
            <a:r>
              <a:rPr lang="en-US" sz="2000" dirty="0" smtClean="0">
                <a:latin typeface="Arial Narrow Regular" charset="0"/>
                <a:ea typeface="Arial Narrow Regular" charset="0"/>
                <a:cs typeface="Arial Narrow Regular" charset="0"/>
              </a:rPr>
              <a:t>Datasets </a:t>
            </a:r>
            <a:r>
              <a:rPr lang="en-US" sz="2000" dirty="0">
                <a:latin typeface="Arial Narrow Regular" charset="0"/>
                <a:ea typeface="Arial Narrow Regular" charset="0"/>
                <a:cs typeface="Arial Narrow Regular" charset="0"/>
              </a:rPr>
              <a:t>are kept up to </a:t>
            </a:r>
            <a:r>
              <a:rPr lang="en-US" sz="2000" dirty="0" smtClean="0">
                <a:latin typeface="Arial Narrow Regular" charset="0"/>
                <a:ea typeface="Arial Narrow Regular" charset="0"/>
                <a:cs typeface="Arial Narrow Regular" charset="0"/>
              </a:rPr>
              <a:t>date</a:t>
            </a:r>
          </a:p>
          <a:p>
            <a:pPr marL="804862" lvl="1" indent="-228600">
              <a:spcBef>
                <a:spcPts val="0"/>
              </a:spcBef>
            </a:pPr>
            <a:r>
              <a:rPr lang="en-US" sz="2000" dirty="0" smtClean="0">
                <a:latin typeface="Arial Narrow Regular" charset="0"/>
                <a:ea typeface="Arial Narrow Regular" charset="0"/>
                <a:cs typeface="Arial Narrow Regular" charset="0"/>
              </a:rPr>
              <a:t>Historical </a:t>
            </a:r>
            <a:r>
              <a:rPr lang="en-US" sz="2000" dirty="0">
                <a:latin typeface="Arial Narrow Regular" charset="0"/>
                <a:ea typeface="Arial Narrow Regular" charset="0"/>
                <a:cs typeface="Arial Narrow Regular" charset="0"/>
              </a:rPr>
              <a:t>datasets are available</a:t>
            </a:r>
          </a:p>
          <a:p>
            <a:pPr marL="457200" lvl="0" indent="0" rtl="0">
              <a:lnSpc>
                <a:spcPct val="120000"/>
              </a:lnSpc>
              <a:spcBef>
                <a:spcPts val="0"/>
              </a:spcBef>
              <a:buNone/>
            </a:pPr>
            <a:endParaRPr dirty="0"/>
          </a:p>
          <a:p>
            <a:pPr marL="457200" lvl="0" indent="0" rtl="0">
              <a:spcBef>
                <a:spcPts val="0"/>
              </a:spcBef>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Accessibility</a:t>
            </a:r>
          </a:p>
        </p:txBody>
      </p:sp>
      <p:pic>
        <p:nvPicPr>
          <p:cNvPr id="390" name="Shape 390" descr="arl1.PNG"/>
          <p:cNvPicPr preferRelativeResize="0"/>
          <p:nvPr/>
        </p:nvPicPr>
        <p:blipFill rotWithShape="1">
          <a:blip r:embed="rId3">
            <a:alphaModFix/>
          </a:blip>
          <a:srcRect t="61175" r="45101"/>
          <a:stretch/>
        </p:blipFill>
        <p:spPr>
          <a:xfrm>
            <a:off x="4612976" y="1671966"/>
            <a:ext cx="3970383" cy="2214634"/>
          </a:xfrm>
          <a:prstGeom prst="rect">
            <a:avLst/>
          </a:prstGeom>
          <a:noFill/>
          <a:ln>
            <a:noFill/>
          </a:ln>
        </p:spPr>
      </p:pic>
      <p:grpSp>
        <p:nvGrpSpPr>
          <p:cNvPr id="2" name="Group 1"/>
          <p:cNvGrpSpPr/>
          <p:nvPr/>
        </p:nvGrpSpPr>
        <p:grpSpPr>
          <a:xfrm>
            <a:off x="405975" y="1537081"/>
            <a:ext cx="4051784" cy="2436637"/>
            <a:chOff x="405975" y="1396550"/>
            <a:chExt cx="4051784" cy="2436637"/>
          </a:xfrm>
        </p:grpSpPr>
        <p:pic>
          <p:nvPicPr>
            <p:cNvPr id="389" name="Shape 389" descr="sanfran1.PNG"/>
            <p:cNvPicPr preferRelativeResize="0"/>
            <p:nvPr/>
          </p:nvPicPr>
          <p:blipFill rotWithShape="1">
            <a:blip r:embed="rId4">
              <a:alphaModFix/>
            </a:blip>
            <a:srcRect l="4654" t="50755" r="3263" b="6795"/>
            <a:stretch/>
          </p:blipFill>
          <p:spPr>
            <a:xfrm>
              <a:off x="457200" y="1457093"/>
              <a:ext cx="4000559" cy="2376094"/>
            </a:xfrm>
            <a:prstGeom prst="rect">
              <a:avLst/>
            </a:prstGeom>
            <a:noFill/>
            <a:ln>
              <a:noFill/>
            </a:ln>
          </p:spPr>
        </p:pic>
        <p:sp>
          <p:nvSpPr>
            <p:cNvPr id="391" name="Shape 391"/>
            <p:cNvSpPr/>
            <p:nvPr/>
          </p:nvSpPr>
          <p:spPr>
            <a:xfrm>
              <a:off x="405975" y="2771100"/>
              <a:ext cx="487200" cy="287400"/>
            </a:xfrm>
            <a:prstGeom prst="ellipse">
              <a:avLst/>
            </a:prstGeom>
            <a:noFill/>
            <a:ln w="28575" cap="flat" cmpd="sng">
              <a:solidFill>
                <a:srgbClr val="95373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392" name="Shape 392"/>
            <p:cNvSpPr/>
            <p:nvPr/>
          </p:nvSpPr>
          <p:spPr>
            <a:xfrm>
              <a:off x="2690850" y="1396550"/>
              <a:ext cx="1189500" cy="344100"/>
            </a:xfrm>
            <a:prstGeom prst="ellipse">
              <a:avLst/>
            </a:prstGeom>
            <a:noFill/>
            <a:ln w="28575" cap="flat" cmpd="sng">
              <a:solidFill>
                <a:srgbClr val="95373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393" name="Shape 393"/>
            <p:cNvSpPr/>
            <p:nvPr/>
          </p:nvSpPr>
          <p:spPr>
            <a:xfrm>
              <a:off x="469875" y="2012350"/>
              <a:ext cx="3099000" cy="459300"/>
            </a:xfrm>
            <a:prstGeom prst="rect">
              <a:avLst/>
            </a:prstGeom>
            <a:noFill/>
            <a:ln w="28575" cap="flat" cmpd="sng">
              <a:solidFill>
                <a:srgbClr val="95373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cxnSp>
          <p:nvCxnSpPr>
            <p:cNvPr id="394" name="Shape 394"/>
            <p:cNvCxnSpPr/>
            <p:nvPr/>
          </p:nvCxnSpPr>
          <p:spPr>
            <a:xfrm>
              <a:off x="609975" y="1652950"/>
              <a:ext cx="1988700" cy="0"/>
            </a:xfrm>
            <a:prstGeom prst="straightConnector1">
              <a:avLst/>
            </a:prstGeom>
            <a:noFill/>
            <a:ln w="28575" cap="flat" cmpd="sng">
              <a:solidFill>
                <a:srgbClr val="953734"/>
              </a:solidFill>
              <a:prstDash val="solid"/>
              <a:round/>
              <a:headEnd type="none" w="lg" len="lg"/>
              <a:tailEnd type="none" w="lg" len="lg"/>
            </a:ln>
          </p:spPr>
        </p:cxnSp>
        <p:cxnSp>
          <p:nvCxnSpPr>
            <p:cNvPr id="395" name="Shape 395"/>
            <p:cNvCxnSpPr/>
            <p:nvPr/>
          </p:nvCxnSpPr>
          <p:spPr>
            <a:xfrm>
              <a:off x="841575" y="3051100"/>
              <a:ext cx="1177800" cy="7500"/>
            </a:xfrm>
            <a:prstGeom prst="straightConnector1">
              <a:avLst/>
            </a:prstGeom>
            <a:noFill/>
            <a:ln w="28575" cap="flat" cmpd="sng">
              <a:solidFill>
                <a:srgbClr val="953734"/>
              </a:solidFill>
              <a:prstDash val="solid"/>
              <a:round/>
              <a:headEnd type="none" w="lg" len="lg"/>
              <a:tailEnd type="none" w="lg" len="lg"/>
            </a:ln>
          </p:spPr>
        </p:cxnSp>
      </p:grpSp>
      <p:sp>
        <p:nvSpPr>
          <p:cNvPr id="396" name="Shape 396"/>
          <p:cNvSpPr txBox="1"/>
          <p:nvPr/>
        </p:nvSpPr>
        <p:spPr>
          <a:xfrm>
            <a:off x="333449" y="934440"/>
            <a:ext cx="3844541" cy="287400"/>
          </a:xfrm>
          <a:prstGeom prst="rect">
            <a:avLst/>
          </a:prstGeom>
          <a:noFill/>
          <a:ln>
            <a:noFill/>
          </a:ln>
        </p:spPr>
        <p:txBody>
          <a:bodyPr lIns="91425" tIns="91425" rIns="91425" bIns="91425" anchor="t" anchorCtr="0">
            <a:noAutofit/>
          </a:bodyPr>
          <a:lstStyle/>
          <a:p>
            <a:pPr lvl="0">
              <a:spcBef>
                <a:spcPts val="0"/>
              </a:spcBef>
              <a:buNone/>
            </a:pPr>
            <a:r>
              <a:rPr lang="en-US" sz="2400" dirty="0">
                <a:latin typeface="Arial Narrow Regular" charset="0"/>
                <a:ea typeface="Arial Narrow Regular" charset="0"/>
                <a:cs typeface="Arial Narrow Regular" charset="0"/>
              </a:rPr>
              <a:t>San Francisco Open Data Portal</a:t>
            </a:r>
          </a:p>
        </p:txBody>
      </p:sp>
      <p:sp>
        <p:nvSpPr>
          <p:cNvPr id="397" name="Shape 397"/>
          <p:cNvSpPr txBox="1"/>
          <p:nvPr/>
        </p:nvSpPr>
        <p:spPr>
          <a:xfrm>
            <a:off x="4457759" y="934440"/>
            <a:ext cx="4125600" cy="287400"/>
          </a:xfrm>
          <a:prstGeom prst="rect">
            <a:avLst/>
          </a:prstGeom>
          <a:noFill/>
          <a:ln>
            <a:noFill/>
          </a:ln>
        </p:spPr>
        <p:txBody>
          <a:bodyPr lIns="91425" tIns="91425" rIns="91425" bIns="91425" anchor="t" anchorCtr="0">
            <a:noAutofit/>
          </a:bodyPr>
          <a:lstStyle/>
          <a:p>
            <a:pPr lvl="0" rtl="0">
              <a:spcBef>
                <a:spcPts val="0"/>
              </a:spcBef>
              <a:buNone/>
            </a:pPr>
            <a:r>
              <a:rPr lang="en-US" sz="2400" dirty="0">
                <a:latin typeface="Arial Narrow Regular" charset="0"/>
                <a:ea typeface="Arial Narrow Regular" charset="0"/>
                <a:cs typeface="Arial Narrow Regular" charset="0"/>
              </a:rPr>
              <a:t>Arlington County Open Data Portal</a:t>
            </a:r>
          </a:p>
        </p:txBody>
      </p:sp>
      <p:sp>
        <p:nvSpPr>
          <p:cNvPr id="13" name="TextBox 12"/>
          <p:cNvSpPr txBox="1"/>
          <p:nvPr/>
        </p:nvSpPr>
        <p:spPr>
          <a:xfrm>
            <a:off x="7518525" y="4333116"/>
            <a:ext cx="1168275"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
        <p:nvSpPr>
          <p:cNvPr id="14" name="TextBox 13"/>
          <p:cNvSpPr txBox="1"/>
          <p:nvPr/>
        </p:nvSpPr>
        <p:spPr>
          <a:xfrm>
            <a:off x="3289484" y="4333117"/>
            <a:ext cx="1168275"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Accessibility</a:t>
            </a:r>
          </a:p>
        </p:txBody>
      </p:sp>
      <p:sp>
        <p:nvSpPr>
          <p:cNvPr id="404" name="Shape 404"/>
          <p:cNvSpPr txBox="1">
            <a:spLocks noGrp="1"/>
          </p:cNvSpPr>
          <p:nvPr>
            <p:ph type="body" idx="1"/>
          </p:nvPr>
        </p:nvSpPr>
        <p:spPr>
          <a:xfrm>
            <a:off x="272504" y="928926"/>
            <a:ext cx="6764100" cy="2955000"/>
          </a:xfrm>
          <a:prstGeom prst="rect">
            <a:avLst/>
          </a:prstGeom>
        </p:spPr>
        <p:txBody>
          <a:bodyPr lIns="91425" tIns="91425" rIns="91425" bIns="91425" anchor="t" anchorCtr="0">
            <a:noAutofit/>
          </a:bodyPr>
          <a:lstStyle/>
          <a:p>
            <a:pPr marL="457200" lvl="0" indent="-228600" rtl="0">
              <a:spcBef>
                <a:spcPts val="0"/>
              </a:spcBef>
            </a:pPr>
            <a:r>
              <a:rPr lang="en-US" sz="2400" dirty="0"/>
              <a:t>If data in your dataset is recorded over a multitude of years be sure to indicate this in the title</a:t>
            </a:r>
          </a:p>
          <a:p>
            <a:pPr marL="457200" lvl="0" indent="-228600">
              <a:spcBef>
                <a:spcPts val="0"/>
              </a:spcBef>
            </a:pPr>
            <a:r>
              <a:rPr lang="en-US" sz="2400" dirty="0"/>
              <a:t>Historical data allows for the user to chart changes over time</a:t>
            </a:r>
          </a:p>
        </p:txBody>
      </p:sp>
      <p:pic>
        <p:nvPicPr>
          <p:cNvPr id="405" name="Shape 405"/>
          <p:cNvPicPr preferRelativeResize="0"/>
          <p:nvPr/>
        </p:nvPicPr>
        <p:blipFill rotWithShape="1">
          <a:blip r:embed="rId3">
            <a:alphaModFix/>
          </a:blip>
          <a:srcRect t="2908" b="23648"/>
          <a:stretch/>
        </p:blipFill>
        <p:spPr>
          <a:xfrm>
            <a:off x="7098439" y="1002700"/>
            <a:ext cx="1526525" cy="3572375"/>
          </a:xfrm>
          <a:prstGeom prst="rect">
            <a:avLst/>
          </a:prstGeom>
          <a:noFill/>
          <a:ln>
            <a:noFill/>
          </a:ln>
        </p:spPr>
      </p:pic>
      <p:sp>
        <p:nvSpPr>
          <p:cNvPr id="5" name="TextBox 4"/>
          <p:cNvSpPr txBox="1"/>
          <p:nvPr/>
        </p:nvSpPr>
        <p:spPr>
          <a:xfrm>
            <a:off x="5899246" y="4299096"/>
            <a:ext cx="1168275"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Accessibility</a:t>
            </a:r>
          </a:p>
        </p:txBody>
      </p:sp>
      <p:sp>
        <p:nvSpPr>
          <p:cNvPr id="412" name="Shape 412"/>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228600" rtl="0">
              <a:spcBef>
                <a:spcPts val="0"/>
              </a:spcBef>
            </a:pPr>
            <a:r>
              <a:rPr lang="en-US" sz="2400" dirty="0"/>
              <a:t>Safety (What data can I get</a:t>
            </a:r>
            <a:r>
              <a:rPr lang="en-US" sz="2400" dirty="0" smtClean="0"/>
              <a:t>?)</a:t>
            </a:r>
          </a:p>
          <a:p>
            <a:pPr marL="804862" lvl="1" indent="-228600">
              <a:spcBef>
                <a:spcPts val="0"/>
              </a:spcBef>
            </a:pPr>
            <a:r>
              <a:rPr lang="en-US" sz="2000" dirty="0" smtClean="0">
                <a:latin typeface="Arial Narrow Regular" charset="0"/>
                <a:ea typeface="Arial Narrow Regular" charset="0"/>
                <a:cs typeface="Arial Narrow Regular" charset="0"/>
              </a:rPr>
              <a:t>Personally </a:t>
            </a:r>
            <a:r>
              <a:rPr lang="en-US" sz="2000" dirty="0">
                <a:latin typeface="Arial Narrow Regular" charset="0"/>
                <a:ea typeface="Arial Narrow Regular" charset="0"/>
                <a:cs typeface="Arial Narrow Regular" charset="0"/>
              </a:rPr>
              <a:t>Identifiable Information (PIIs) are accounted </a:t>
            </a:r>
            <a:r>
              <a:rPr lang="en-US" sz="2000" dirty="0" smtClean="0">
                <a:latin typeface="Arial Narrow Regular" charset="0"/>
                <a:ea typeface="Arial Narrow Regular" charset="0"/>
                <a:cs typeface="Arial Narrow Regular" charset="0"/>
              </a:rPr>
              <a:t>for</a:t>
            </a:r>
          </a:p>
          <a:p>
            <a:pPr marL="804862" lvl="1" indent="-228600">
              <a:spcBef>
                <a:spcPts val="0"/>
              </a:spcBef>
            </a:pPr>
            <a:r>
              <a:rPr lang="en-US" sz="2000" dirty="0" smtClean="0">
                <a:latin typeface="Arial Narrow Regular" charset="0"/>
                <a:ea typeface="Arial Narrow Regular" charset="0"/>
                <a:cs typeface="Arial Narrow Regular" charset="0"/>
              </a:rPr>
              <a:t>When </a:t>
            </a:r>
            <a:r>
              <a:rPr lang="en-US" sz="2000" dirty="0">
                <a:latin typeface="Arial Narrow Regular" charset="0"/>
                <a:ea typeface="Arial Narrow Regular" charset="0"/>
                <a:cs typeface="Arial Narrow Regular" charset="0"/>
              </a:rPr>
              <a:t>possible, Unique Identifiers are replaced with PIIs</a:t>
            </a:r>
          </a:p>
          <a:p>
            <a:pPr marL="0" lvl="0" indent="0">
              <a:spcBef>
                <a:spcPts val="0"/>
              </a:spcBef>
              <a:buNone/>
            </a:pPr>
            <a:endParaRPr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Accessibility</a:t>
            </a:r>
          </a:p>
        </p:txBody>
      </p:sp>
      <p:sp>
        <p:nvSpPr>
          <p:cNvPr id="419" name="Shape 419"/>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228600" rtl="0">
              <a:spcBef>
                <a:spcPts val="0"/>
              </a:spcBef>
            </a:pPr>
            <a:r>
              <a:rPr lang="en-US" sz="2400" dirty="0"/>
              <a:t>Personally Identifiable Information (</a:t>
            </a:r>
            <a:r>
              <a:rPr lang="en-US" sz="2400" dirty="0" smtClean="0"/>
              <a:t>PIIs)</a:t>
            </a:r>
          </a:p>
          <a:p>
            <a:pPr marL="804862" lvl="1" indent="-228600">
              <a:spcBef>
                <a:spcPts val="0"/>
              </a:spcBef>
            </a:pPr>
            <a:r>
              <a:rPr lang="en-US" sz="2000" dirty="0" smtClean="0">
                <a:latin typeface="Arial Narrow Regular" charset="0"/>
                <a:ea typeface="Arial Narrow Regular" charset="0"/>
                <a:cs typeface="Arial Narrow Regular" charset="0"/>
              </a:rPr>
              <a:t>Any </a:t>
            </a:r>
            <a:r>
              <a:rPr lang="en-US" sz="2000" dirty="0">
                <a:latin typeface="Arial Narrow Regular" charset="0"/>
                <a:ea typeface="Arial Narrow Regular" charset="0"/>
                <a:cs typeface="Arial Narrow Regular" charset="0"/>
              </a:rPr>
              <a:t>amount personal information which could link a data value to a particular individual</a:t>
            </a:r>
          </a:p>
          <a:p>
            <a:pPr marL="1371600" lvl="2" indent="-228600" rtl="0">
              <a:spcBef>
                <a:spcPts val="0"/>
              </a:spcBef>
            </a:pPr>
            <a:r>
              <a:rPr lang="en-US" dirty="0">
                <a:latin typeface="Arial Narrow Regular" charset="0"/>
                <a:ea typeface="Arial Narrow Regular" charset="0"/>
                <a:cs typeface="Arial Narrow Regular" charset="0"/>
              </a:rPr>
              <a:t>(</a:t>
            </a:r>
            <a:r>
              <a:rPr lang="en-US" dirty="0" err="1">
                <a:latin typeface="Arial Narrow Regular" charset="0"/>
                <a:ea typeface="Arial Narrow Regular" charset="0"/>
                <a:cs typeface="Arial Narrow Regular" charset="0"/>
              </a:rPr>
              <a:t>eg</a:t>
            </a:r>
            <a:r>
              <a:rPr lang="en-US" dirty="0">
                <a:latin typeface="Arial Narrow Regular" charset="0"/>
                <a:ea typeface="Arial Narrow Regular" charset="0"/>
                <a:cs typeface="Arial Narrow Regular" charset="0"/>
              </a:rPr>
              <a:t>. names, Social Security numbers, biometric records, </a:t>
            </a:r>
            <a:r>
              <a:rPr lang="en-US" dirty="0" err="1">
                <a:latin typeface="Arial Narrow Regular" charset="0"/>
                <a:ea typeface="Arial Narrow Regular" charset="0"/>
                <a:cs typeface="Arial Narrow Regular" charset="0"/>
              </a:rPr>
              <a:t>etc</a:t>
            </a:r>
            <a:r>
              <a:rPr lang="en-US" dirty="0">
                <a:latin typeface="Arial Narrow Regular" charset="0"/>
                <a:ea typeface="Arial Narrow Regular" charset="0"/>
                <a:cs typeface="Arial Narrow Regular"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Accessibility</a:t>
            </a:r>
          </a:p>
        </p:txBody>
      </p:sp>
      <p:sp>
        <p:nvSpPr>
          <p:cNvPr id="426" name="Shape 426"/>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lvl="0" indent="-228600" rtl="0">
              <a:spcBef>
                <a:spcPts val="0"/>
              </a:spcBef>
            </a:pPr>
            <a:r>
              <a:rPr lang="en-US" sz="2400" dirty="0"/>
              <a:t>Sharing (Is this data usable</a:t>
            </a:r>
            <a:r>
              <a:rPr lang="en-US" sz="2400" dirty="0" smtClean="0"/>
              <a:t>?)</a:t>
            </a:r>
          </a:p>
          <a:p>
            <a:pPr marL="804862" lvl="1" indent="-228600">
              <a:spcBef>
                <a:spcPts val="0"/>
              </a:spcBef>
            </a:pPr>
            <a:r>
              <a:rPr lang="en-US" sz="2000" dirty="0" smtClean="0">
                <a:latin typeface="Arial Narrow Regular" charset="0"/>
                <a:ea typeface="Arial Narrow Regular" charset="0"/>
                <a:cs typeface="Arial Narrow Regular" charset="0"/>
              </a:rPr>
              <a:t>Website </a:t>
            </a:r>
            <a:r>
              <a:rPr lang="en-US" sz="2000" dirty="0">
                <a:latin typeface="Arial Narrow Regular" charset="0"/>
                <a:ea typeface="Arial Narrow Regular" charset="0"/>
                <a:cs typeface="Arial Narrow Regular" charset="0"/>
              </a:rPr>
              <a:t>and dataset code is made publicly </a:t>
            </a:r>
            <a:r>
              <a:rPr lang="en-US" sz="2000" dirty="0" smtClean="0">
                <a:latin typeface="Arial Narrow Regular" charset="0"/>
                <a:ea typeface="Arial Narrow Regular" charset="0"/>
                <a:cs typeface="Arial Narrow Regular" charset="0"/>
              </a:rPr>
              <a:t>available</a:t>
            </a:r>
          </a:p>
          <a:p>
            <a:pPr marL="804862" lvl="1" indent="-228600">
              <a:spcBef>
                <a:spcPts val="0"/>
              </a:spcBef>
            </a:pPr>
            <a:r>
              <a:rPr lang="en-US" sz="2000" dirty="0" smtClean="0">
                <a:latin typeface="Arial Narrow Regular" charset="0"/>
                <a:ea typeface="Arial Narrow Regular" charset="0"/>
                <a:cs typeface="Arial Narrow Regular" charset="0"/>
              </a:rPr>
              <a:t>Public </a:t>
            </a:r>
            <a:r>
              <a:rPr lang="en-US" sz="2000" dirty="0">
                <a:latin typeface="Arial Narrow Regular" charset="0"/>
                <a:ea typeface="Arial Narrow Regular" charset="0"/>
                <a:cs typeface="Arial Narrow Regular" charset="0"/>
              </a:rPr>
              <a:t>APIs are available and fit for use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Accessibility</a:t>
            </a:r>
          </a:p>
        </p:txBody>
      </p:sp>
      <p:sp>
        <p:nvSpPr>
          <p:cNvPr id="433" name="Shape 433"/>
          <p:cNvSpPr txBox="1">
            <a:spLocks noGrp="1"/>
          </p:cNvSpPr>
          <p:nvPr>
            <p:ph type="body" idx="1"/>
          </p:nvPr>
        </p:nvSpPr>
        <p:spPr>
          <a:xfrm>
            <a:off x="278986" y="912982"/>
            <a:ext cx="5917500" cy="2863200"/>
          </a:xfrm>
          <a:prstGeom prst="rect">
            <a:avLst/>
          </a:prstGeom>
        </p:spPr>
        <p:txBody>
          <a:bodyPr lIns="91425" tIns="91425" rIns="91425" bIns="91425" anchor="t" anchorCtr="0">
            <a:noAutofit/>
          </a:bodyPr>
          <a:lstStyle/>
          <a:p>
            <a:pPr marL="457200" lvl="0" indent="-228600" rtl="0">
              <a:spcBef>
                <a:spcPts val="0"/>
              </a:spcBef>
            </a:pPr>
            <a:r>
              <a:rPr lang="en-US" sz="2400" dirty="0"/>
              <a:t>APIs are available</a:t>
            </a:r>
          </a:p>
          <a:p>
            <a:pPr marL="457200" lvl="0" indent="-228600">
              <a:spcBef>
                <a:spcPts val="0"/>
              </a:spcBef>
            </a:pPr>
            <a:r>
              <a:rPr lang="en-US" sz="2400" dirty="0"/>
              <a:t>However, APIs are not useful unless data is TIDY!</a:t>
            </a:r>
          </a:p>
        </p:txBody>
      </p:sp>
      <p:pic>
        <p:nvPicPr>
          <p:cNvPr id="434" name="Shape 434"/>
          <p:cNvPicPr preferRelativeResize="0"/>
          <p:nvPr/>
        </p:nvPicPr>
        <p:blipFill>
          <a:blip r:embed="rId3">
            <a:alphaModFix/>
          </a:blip>
          <a:stretch>
            <a:fillRect/>
          </a:stretch>
        </p:blipFill>
        <p:spPr>
          <a:xfrm>
            <a:off x="6615959" y="1050723"/>
            <a:ext cx="1872874" cy="3586350"/>
          </a:xfrm>
          <a:prstGeom prst="rect">
            <a:avLst/>
          </a:prstGeom>
          <a:noFill/>
          <a:ln>
            <a:noFill/>
          </a:ln>
        </p:spPr>
      </p:pic>
      <p:sp>
        <p:nvSpPr>
          <p:cNvPr id="5" name="TextBox 4"/>
          <p:cNvSpPr txBox="1"/>
          <p:nvPr/>
        </p:nvSpPr>
        <p:spPr>
          <a:xfrm>
            <a:off x="5447684" y="4329296"/>
            <a:ext cx="1168275"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sz="3600" b="0" dirty="0">
                <a:latin typeface="Arial Narrow Regular" charset="0"/>
                <a:ea typeface="Arial Narrow Regular" charset="0"/>
                <a:cs typeface="Arial Narrow Regular" charset="0"/>
                <a:sym typeface="Gill Sans"/>
              </a:rPr>
              <a:t>Data Documentation</a:t>
            </a:r>
            <a:r>
              <a:rPr lang="en-US" b="0" dirty="0">
                <a:latin typeface="Arial Narrow Regular" charset="0"/>
                <a:ea typeface="Arial Narrow Regular" charset="0"/>
                <a:cs typeface="Arial Narrow Regular" charset="0"/>
                <a:sym typeface="Gill Sans"/>
              </a:rPr>
              <a:t> </a:t>
            </a:r>
          </a:p>
        </p:txBody>
      </p:sp>
      <p:sp>
        <p:nvSpPr>
          <p:cNvPr id="441" name="Shape 441"/>
          <p:cNvSpPr txBox="1">
            <a:spLocks noGrp="1"/>
          </p:cNvSpPr>
          <p:nvPr>
            <p:ph type="body" idx="1"/>
          </p:nvPr>
        </p:nvSpPr>
        <p:spPr>
          <a:xfrm>
            <a:off x="722312" y="2180034"/>
            <a:ext cx="7772400" cy="1125000"/>
          </a:xfrm>
          <a:prstGeom prst="rect">
            <a:avLst/>
          </a:prstGeom>
        </p:spPr>
        <p:txBody>
          <a:bodyPr lIns="91425" tIns="91425" rIns="91425" bIns="91425" anchor="b" anchorCtr="0">
            <a:noAutofit/>
          </a:bodyPr>
          <a:lstStyle/>
          <a:p>
            <a:pPr lvl="0">
              <a:spcBef>
                <a:spcPts val="0"/>
              </a:spcBef>
              <a:buNone/>
            </a:pPr>
            <a:r>
              <a:rPr lang="en-US">
                <a:solidFill>
                  <a:srgbClr val="999999"/>
                </a:solidFill>
              </a:rPr>
              <a:t>Jessica Flynn</a:t>
            </a:r>
            <a:r>
              <a:rPr lang="en-US">
                <a:solidFill>
                  <a:srgbClr val="000000"/>
                </a:solidFil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a:latin typeface="Arial Narrow"/>
                <a:ea typeface="Arial Narrow"/>
                <a:cs typeface="Arial Narrow"/>
                <a:sym typeface="Arial Narrow"/>
              </a:rPr>
              <a:t>User Interface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Documentation</a:t>
            </a:r>
          </a:p>
        </p:txBody>
      </p:sp>
      <p:sp>
        <p:nvSpPr>
          <p:cNvPr id="448" name="Shape 448"/>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342900" indent="-342900">
              <a:spcBef>
                <a:spcPts val="0"/>
              </a:spcBef>
            </a:pPr>
            <a:r>
              <a:rPr lang="en-US" sz="2400" dirty="0" smtClean="0"/>
              <a:t>Metadata</a:t>
            </a:r>
          </a:p>
          <a:p>
            <a:pPr marL="690562" lvl="1" indent="-342900">
              <a:spcBef>
                <a:spcPts val="0"/>
              </a:spcBef>
            </a:pPr>
            <a:r>
              <a:rPr lang="en-US" sz="2000" dirty="0" smtClean="0">
                <a:latin typeface="Arial Narrow" charset="0"/>
                <a:ea typeface="Arial Narrow" charset="0"/>
                <a:cs typeface="Arial Narrow" charset="0"/>
              </a:rPr>
              <a:t>Coding </a:t>
            </a:r>
            <a:r>
              <a:rPr lang="en-US" sz="2000" dirty="0">
                <a:latin typeface="Arial Narrow" charset="0"/>
                <a:ea typeface="Arial Narrow" charset="0"/>
                <a:cs typeface="Arial Narrow" charset="0"/>
              </a:rPr>
              <a:t>is defined for each dataset </a:t>
            </a:r>
            <a:endParaRPr lang="en-US" sz="2000" dirty="0" smtClean="0">
              <a:latin typeface="Arial Narrow" charset="0"/>
              <a:ea typeface="Arial Narrow" charset="0"/>
              <a:cs typeface="Arial Narrow" charset="0"/>
            </a:endParaRPr>
          </a:p>
          <a:p>
            <a:pPr marL="1035050" lvl="2" indent="-342900">
              <a:spcBef>
                <a:spcPts val="0"/>
              </a:spcBef>
            </a:pPr>
            <a:r>
              <a:rPr lang="en-US" dirty="0" smtClean="0">
                <a:latin typeface="Arial Narrow" charset="0"/>
                <a:ea typeface="Arial Narrow" charset="0"/>
                <a:cs typeface="Arial Narrow" charset="0"/>
              </a:rPr>
              <a:t>Ability </a:t>
            </a:r>
            <a:r>
              <a:rPr lang="en-US" dirty="0">
                <a:latin typeface="Arial Narrow" charset="0"/>
                <a:ea typeface="Arial Narrow" charset="0"/>
                <a:cs typeface="Arial Narrow" charset="0"/>
              </a:rPr>
              <a:t>to scroll over variables for a </a:t>
            </a:r>
            <a:r>
              <a:rPr lang="en-US" dirty="0" smtClean="0">
                <a:latin typeface="Arial Narrow" charset="0"/>
                <a:ea typeface="Arial Narrow" charset="0"/>
                <a:cs typeface="Arial Narrow" charset="0"/>
              </a:rPr>
              <a:t>description</a:t>
            </a:r>
          </a:p>
          <a:p>
            <a:pPr marL="1035050" lvl="2" indent="-342900">
              <a:spcBef>
                <a:spcPts val="0"/>
              </a:spcBef>
            </a:pPr>
            <a:r>
              <a:rPr lang="en-US" dirty="0" smtClean="0">
                <a:latin typeface="Arial Narrow" charset="0"/>
                <a:ea typeface="Arial Narrow" charset="0"/>
                <a:cs typeface="Arial Narrow" charset="0"/>
              </a:rPr>
              <a:t>Define </a:t>
            </a:r>
            <a:r>
              <a:rPr lang="en-US" dirty="0">
                <a:latin typeface="Arial Narrow" charset="0"/>
                <a:ea typeface="Arial Narrow" charset="0"/>
                <a:cs typeface="Arial Narrow" charset="0"/>
              </a:rPr>
              <a:t>each level of categorical </a:t>
            </a:r>
            <a:r>
              <a:rPr lang="en-US" dirty="0" smtClean="0">
                <a:latin typeface="Arial Narrow" charset="0"/>
                <a:ea typeface="Arial Narrow" charset="0"/>
                <a:cs typeface="Arial Narrow" charset="0"/>
              </a:rPr>
              <a:t>variables</a:t>
            </a:r>
          </a:p>
          <a:p>
            <a:pPr marL="690562" lvl="1" indent="-342900">
              <a:spcBef>
                <a:spcPts val="0"/>
              </a:spcBef>
            </a:pPr>
            <a:r>
              <a:rPr lang="en-US" sz="2000" dirty="0" smtClean="0">
                <a:latin typeface="Arial Narrow" charset="0"/>
                <a:ea typeface="Arial Narrow" charset="0"/>
                <a:cs typeface="Arial Narrow" charset="0"/>
              </a:rPr>
              <a:t>Master </a:t>
            </a:r>
            <a:r>
              <a:rPr lang="en-US" sz="2000" dirty="0">
                <a:latin typeface="Arial Narrow" charset="0"/>
                <a:ea typeface="Arial Narrow" charset="0"/>
                <a:cs typeface="Arial Narrow" charset="0"/>
              </a:rPr>
              <a:t>data </a:t>
            </a:r>
            <a:r>
              <a:rPr lang="en-US" sz="2000" dirty="0" smtClean="0">
                <a:latin typeface="Arial Narrow" charset="0"/>
                <a:ea typeface="Arial Narrow" charset="0"/>
                <a:cs typeface="Arial Narrow" charset="0"/>
              </a:rPr>
              <a:t>dictionary</a:t>
            </a:r>
          </a:p>
          <a:p>
            <a:pPr marL="1035050" lvl="2" indent="-342900">
              <a:spcBef>
                <a:spcPts val="0"/>
              </a:spcBef>
            </a:pPr>
            <a:r>
              <a:rPr lang="en-US" dirty="0" smtClean="0">
                <a:latin typeface="Arial Narrow" charset="0"/>
                <a:ea typeface="Arial Narrow" charset="0"/>
                <a:cs typeface="Arial Narrow" charset="0"/>
              </a:rPr>
              <a:t>Ability </a:t>
            </a:r>
            <a:r>
              <a:rPr lang="en-US" dirty="0">
                <a:latin typeface="Arial Narrow" charset="0"/>
                <a:ea typeface="Arial Narrow" charset="0"/>
                <a:cs typeface="Arial Narrow" charset="0"/>
              </a:rPr>
              <a:t>to search for a </a:t>
            </a:r>
            <a:r>
              <a:rPr lang="en-US" dirty="0" smtClean="0">
                <a:latin typeface="Arial Narrow" charset="0"/>
                <a:ea typeface="Arial Narrow" charset="0"/>
                <a:cs typeface="Arial Narrow" charset="0"/>
              </a:rPr>
              <a:t>variable</a:t>
            </a:r>
          </a:p>
          <a:p>
            <a:pPr marL="1035050" lvl="2" indent="-342900">
              <a:spcBef>
                <a:spcPts val="0"/>
              </a:spcBef>
            </a:pPr>
            <a:r>
              <a:rPr lang="en-US" dirty="0" smtClean="0">
                <a:latin typeface="Arial Narrow" charset="0"/>
                <a:ea typeface="Arial Narrow" charset="0"/>
                <a:cs typeface="Arial Narrow" charset="0"/>
              </a:rPr>
              <a:t>Detect </a:t>
            </a:r>
            <a:r>
              <a:rPr lang="en-US" dirty="0">
                <a:latin typeface="Arial Narrow" charset="0"/>
                <a:ea typeface="Arial Narrow" charset="0"/>
                <a:cs typeface="Arial Narrow" charset="0"/>
              </a:rPr>
              <a:t>which datasets contain each </a:t>
            </a:r>
            <a:r>
              <a:rPr lang="en-US" dirty="0" smtClean="0">
                <a:latin typeface="Arial Narrow" charset="0"/>
                <a:ea typeface="Arial Narrow" charset="0"/>
                <a:cs typeface="Arial Narrow" charset="0"/>
              </a:rPr>
              <a:t>variable</a:t>
            </a:r>
          </a:p>
          <a:p>
            <a:pPr marL="1495425" lvl="3" indent="-342900">
              <a:spcBef>
                <a:spcPts val="0"/>
              </a:spcBef>
            </a:pPr>
            <a:r>
              <a:rPr lang="en-US" dirty="0" smtClean="0">
                <a:latin typeface="Arial Narrow" charset="0"/>
                <a:ea typeface="Arial Narrow" charset="0"/>
                <a:cs typeface="Arial Narrow" charset="0"/>
              </a:rPr>
              <a:t>Cross-reference </a:t>
            </a:r>
            <a:r>
              <a:rPr lang="en-US" dirty="0">
                <a:latin typeface="Arial Narrow" charset="0"/>
                <a:ea typeface="Arial Narrow" charset="0"/>
                <a:cs typeface="Arial Narrow" charset="0"/>
              </a:rPr>
              <a:t>info </a:t>
            </a:r>
          </a:p>
        </p:txBody>
      </p:sp>
      <p:pic>
        <p:nvPicPr>
          <p:cNvPr id="449" name="Shape 449"/>
          <p:cNvPicPr preferRelativeResize="0"/>
          <p:nvPr/>
        </p:nvPicPr>
        <p:blipFill>
          <a:blip r:embed="rId3">
            <a:alphaModFix/>
          </a:blip>
          <a:stretch>
            <a:fillRect/>
          </a:stretch>
        </p:blipFill>
        <p:spPr>
          <a:xfrm>
            <a:off x="5956937" y="1301812"/>
            <a:ext cx="2581275" cy="2085975"/>
          </a:xfrm>
          <a:prstGeom prst="rect">
            <a:avLst/>
          </a:prstGeom>
          <a:noFill/>
          <a:ln>
            <a:noFill/>
          </a:ln>
        </p:spPr>
      </p:pic>
      <p:sp>
        <p:nvSpPr>
          <p:cNvPr id="450" name="Shape 450"/>
          <p:cNvSpPr txBox="1"/>
          <p:nvPr/>
        </p:nvSpPr>
        <p:spPr>
          <a:xfrm>
            <a:off x="7154985" y="4295620"/>
            <a:ext cx="2312400" cy="494100"/>
          </a:xfrm>
          <a:prstGeom prst="rect">
            <a:avLst/>
          </a:prstGeom>
          <a:noFill/>
          <a:ln>
            <a:noFill/>
          </a:ln>
        </p:spPr>
        <p:txBody>
          <a:bodyPr lIns="91425" tIns="91425" rIns="91425" bIns="91425" anchor="t" anchorCtr="0">
            <a:noAutofit/>
          </a:bodyPr>
          <a:lstStyle/>
          <a:p>
            <a:pPr lvl="0">
              <a:spcBef>
                <a:spcPts val="0"/>
              </a:spcBef>
              <a:buNone/>
            </a:pPr>
            <a:r>
              <a:rPr lang="en-US" dirty="0" smtClean="0">
                <a:latin typeface="Arial Narrow Regular" charset="0"/>
                <a:ea typeface="Arial Narrow Regular" charset="0"/>
                <a:cs typeface="Arial Narrow Regular" charset="0"/>
                <a:hlinkClick r:id="rId4"/>
              </a:rPr>
              <a:t>https</a:t>
            </a:r>
            <a:r>
              <a:rPr lang="en-US" dirty="0">
                <a:latin typeface="Arial Narrow Regular" charset="0"/>
                <a:ea typeface="Arial Narrow Regular" charset="0"/>
                <a:cs typeface="Arial Narrow Regular" charset="0"/>
                <a:hlinkClick r:id="rId4"/>
              </a:rPr>
              <a:t>://</a:t>
            </a:r>
            <a:r>
              <a:rPr lang="en-US" dirty="0" err="1">
                <a:latin typeface="Arial Narrow Regular" charset="0"/>
                <a:ea typeface="Arial Narrow Regular" charset="0"/>
                <a:cs typeface="Arial Narrow Regular" charset="0"/>
                <a:hlinkClick r:id="rId4"/>
              </a:rPr>
              <a:t>data.sfgov.org</a:t>
            </a:r>
            <a:endParaRPr lang="en-US" dirty="0">
              <a:latin typeface="Arial Narrow Regular" charset="0"/>
              <a:ea typeface="Arial Narrow Regular" charset="0"/>
              <a:cs typeface="Arial Narrow Regular"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Documentation</a:t>
            </a:r>
          </a:p>
        </p:txBody>
      </p:sp>
      <p:sp>
        <p:nvSpPr>
          <p:cNvPr id="457" name="Shape 457"/>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indent="-457200">
              <a:spcBef>
                <a:spcPts val="0"/>
              </a:spcBef>
            </a:pPr>
            <a:r>
              <a:rPr lang="en-US" dirty="0" smtClean="0">
                <a:latin typeface="Arial Narrow" charset="0"/>
                <a:ea typeface="Arial Narrow" charset="0"/>
                <a:cs typeface="Arial Narrow" charset="0"/>
              </a:rPr>
              <a:t>Sources</a:t>
            </a:r>
          </a:p>
          <a:p>
            <a:pPr marL="804862" lvl="1" indent="-457200">
              <a:spcBef>
                <a:spcPts val="0"/>
              </a:spcBef>
            </a:pPr>
            <a:r>
              <a:rPr lang="en-US" sz="2000" dirty="0" smtClean="0">
                <a:latin typeface="Arial Narrow" charset="0"/>
                <a:ea typeface="Arial Narrow" charset="0"/>
                <a:cs typeface="Arial Narrow" charset="0"/>
              </a:rPr>
              <a:t>Where </a:t>
            </a:r>
            <a:r>
              <a:rPr lang="en-US" sz="2000" dirty="0">
                <a:latin typeface="Arial Narrow" charset="0"/>
                <a:ea typeface="Arial Narrow" charset="0"/>
                <a:cs typeface="Arial Narrow" charset="0"/>
              </a:rPr>
              <a:t>is the Arlington County data coming </a:t>
            </a:r>
            <a:r>
              <a:rPr lang="en-US" sz="2000" dirty="0" smtClean="0">
                <a:latin typeface="Arial Narrow" charset="0"/>
                <a:ea typeface="Arial Narrow" charset="0"/>
                <a:cs typeface="Arial Narrow" charset="0"/>
              </a:rPr>
              <a:t>from?</a:t>
            </a:r>
          </a:p>
          <a:p>
            <a:pPr marL="1149350" lvl="2" indent="-457200">
              <a:spcBef>
                <a:spcPts val="0"/>
              </a:spcBef>
            </a:pPr>
            <a:r>
              <a:rPr lang="en-US" dirty="0" smtClean="0">
                <a:latin typeface="Arial Narrow" charset="0"/>
                <a:ea typeface="Arial Narrow" charset="0"/>
                <a:cs typeface="Arial Narrow" charset="0"/>
              </a:rPr>
              <a:t>Government agencies</a:t>
            </a:r>
          </a:p>
          <a:p>
            <a:pPr marL="1149350" lvl="2" indent="-457200">
              <a:spcBef>
                <a:spcPts val="0"/>
              </a:spcBef>
            </a:pPr>
            <a:r>
              <a:rPr lang="en-US" dirty="0" smtClean="0">
                <a:latin typeface="Arial Narrow" charset="0"/>
                <a:ea typeface="Arial Narrow" charset="0"/>
                <a:cs typeface="Arial Narrow" charset="0"/>
              </a:rPr>
              <a:t>Departments</a:t>
            </a:r>
            <a:endParaRPr lang="en-US" dirty="0">
              <a:latin typeface="Arial Narrow" charset="0"/>
              <a:ea typeface="Arial Narrow" charset="0"/>
              <a:cs typeface="Arial Narrow" charset="0"/>
            </a:endParaRPr>
          </a:p>
          <a:p>
            <a:pPr marL="1149350" lvl="2" indent="-457200">
              <a:spcBef>
                <a:spcPts val="0"/>
              </a:spcBef>
            </a:pPr>
            <a:r>
              <a:rPr lang="en-US" dirty="0" smtClean="0">
                <a:latin typeface="Arial Narrow" charset="0"/>
                <a:ea typeface="Arial Narrow" charset="0"/>
                <a:cs typeface="Arial Narrow" charset="0"/>
              </a:rPr>
              <a:t>Commissions </a:t>
            </a:r>
            <a:endParaRPr lang="en-US" dirty="0">
              <a:latin typeface="Arial Narrow" charset="0"/>
              <a:ea typeface="Arial Narrow" charset="0"/>
              <a:cs typeface="Arial Narrow" charset="0"/>
            </a:endParaRPr>
          </a:p>
          <a:p>
            <a:pPr marL="1149350" lvl="2" indent="-457200">
              <a:spcBef>
                <a:spcPts val="0"/>
              </a:spcBef>
            </a:pPr>
            <a:r>
              <a:rPr lang="en-US" dirty="0" smtClean="0">
                <a:latin typeface="Arial Narrow" charset="0"/>
                <a:ea typeface="Arial Narrow" charset="0"/>
                <a:cs typeface="Arial Narrow" charset="0"/>
              </a:rPr>
              <a:t>Events </a:t>
            </a:r>
            <a:endParaRPr lang="en-US" dirty="0">
              <a:latin typeface="Arial Narrow" charset="0"/>
              <a:ea typeface="Arial Narrow" charset="0"/>
              <a:cs typeface="Arial Narrow" charset="0"/>
            </a:endParaRPr>
          </a:p>
          <a:p>
            <a:pPr marL="0" lvl="0" indent="0" rtl="0">
              <a:spcBef>
                <a:spcPts val="0"/>
              </a:spcBef>
              <a:buNone/>
            </a:pPr>
            <a:endParaRPr sz="1600" dirty="0"/>
          </a:p>
          <a:p>
            <a:pPr marL="457200" lvl="0" indent="457200" rtl="0">
              <a:spcBef>
                <a:spcPts val="0"/>
              </a:spcBef>
              <a:buNone/>
            </a:pPr>
            <a:endParaRPr sz="1800" dirty="0"/>
          </a:p>
          <a:p>
            <a:pPr marL="457200" lvl="0" indent="457200" rtl="0">
              <a:spcBef>
                <a:spcPts val="0"/>
              </a:spcBef>
              <a:buNone/>
            </a:pPr>
            <a:endParaRPr sz="1800" dirty="0"/>
          </a:p>
          <a:p>
            <a:pPr marL="457200" lvl="0" indent="457200">
              <a:spcBef>
                <a:spcPts val="0"/>
              </a:spcBef>
              <a:buNone/>
            </a:pPr>
            <a:endParaRPr sz="1800" dirty="0"/>
          </a:p>
          <a:p>
            <a:pPr marL="0" lvl="0" indent="0">
              <a:spcBef>
                <a:spcPts val="0"/>
              </a:spcBef>
              <a:buNone/>
            </a:pPr>
            <a:endParaRPr sz="1800" dirty="0"/>
          </a:p>
          <a:p>
            <a:pPr marL="0" lvl="0" indent="0">
              <a:spcBef>
                <a:spcPts val="0"/>
              </a:spcBef>
              <a:buNone/>
            </a:pPr>
            <a:endParaRPr dirty="0"/>
          </a:p>
        </p:txBody>
      </p:sp>
      <p:pic>
        <p:nvPicPr>
          <p:cNvPr id="458" name="Shape 458"/>
          <p:cNvPicPr preferRelativeResize="0"/>
          <p:nvPr/>
        </p:nvPicPr>
        <p:blipFill>
          <a:blip r:embed="rId3">
            <a:alphaModFix/>
          </a:blip>
          <a:stretch>
            <a:fillRect/>
          </a:stretch>
        </p:blipFill>
        <p:spPr>
          <a:xfrm>
            <a:off x="4438427" y="1930666"/>
            <a:ext cx="4248373" cy="2505596"/>
          </a:xfrm>
          <a:prstGeom prst="rect">
            <a:avLst/>
          </a:prstGeom>
          <a:noFill/>
          <a:ln>
            <a:noFill/>
          </a:ln>
        </p:spPr>
      </p:pic>
      <p:sp>
        <p:nvSpPr>
          <p:cNvPr id="459" name="Shape 459"/>
          <p:cNvSpPr txBox="1"/>
          <p:nvPr/>
        </p:nvSpPr>
        <p:spPr>
          <a:xfrm>
            <a:off x="7120516" y="4341666"/>
            <a:ext cx="2189100" cy="388200"/>
          </a:xfrm>
          <a:prstGeom prst="rect">
            <a:avLst/>
          </a:prstGeom>
          <a:noFill/>
          <a:ln>
            <a:noFill/>
          </a:ln>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hlinkClick r:id="rId4"/>
              </a:rPr>
              <a:t> https://</a:t>
            </a:r>
            <a:r>
              <a:rPr lang="en-US" dirty="0" err="1">
                <a:latin typeface="Arial Narrow Regular" charset="0"/>
                <a:ea typeface="Arial Narrow Regular" charset="0"/>
                <a:cs typeface="Arial Narrow Regular" charset="0"/>
                <a:hlinkClick r:id="rId4"/>
              </a:rPr>
              <a:t>data.sfgov.org</a:t>
            </a:r>
            <a:endParaRPr lang="en-US" dirty="0">
              <a:latin typeface="Arial Narrow Regular" charset="0"/>
              <a:ea typeface="Arial Narrow Regular" charset="0"/>
              <a:cs typeface="Arial Narrow Regular"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Documentation</a:t>
            </a:r>
          </a:p>
        </p:txBody>
      </p:sp>
      <p:sp>
        <p:nvSpPr>
          <p:cNvPr id="466" name="Shape 466"/>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indent="-457200">
              <a:spcBef>
                <a:spcPts val="0"/>
              </a:spcBef>
            </a:pPr>
            <a:r>
              <a:rPr lang="en-US" sz="2400" dirty="0" smtClean="0">
                <a:latin typeface="Arial Narrow" charset="0"/>
                <a:ea typeface="Arial Narrow" charset="0"/>
                <a:cs typeface="Arial Narrow" charset="0"/>
              </a:rPr>
              <a:t>Sources</a:t>
            </a:r>
          </a:p>
          <a:p>
            <a:pPr marL="804862" lvl="1" indent="-457200">
              <a:spcBef>
                <a:spcPts val="0"/>
              </a:spcBef>
            </a:pPr>
            <a:r>
              <a:rPr lang="en-US" sz="2000" dirty="0" smtClean="0">
                <a:latin typeface="Arial Narrow" charset="0"/>
                <a:ea typeface="Arial Narrow" charset="0"/>
                <a:cs typeface="Arial Narrow" charset="0"/>
              </a:rPr>
              <a:t>Where </a:t>
            </a:r>
            <a:r>
              <a:rPr lang="en-US" sz="2000" dirty="0">
                <a:latin typeface="Arial Narrow" charset="0"/>
                <a:ea typeface="Arial Narrow" charset="0"/>
                <a:cs typeface="Arial Narrow" charset="0"/>
              </a:rPr>
              <a:t>is each data set coming </a:t>
            </a:r>
            <a:r>
              <a:rPr lang="en-US" sz="2000" dirty="0" smtClean="0">
                <a:latin typeface="Arial Narrow" charset="0"/>
                <a:ea typeface="Arial Narrow" charset="0"/>
                <a:cs typeface="Arial Narrow" charset="0"/>
              </a:rPr>
              <a:t>from?</a:t>
            </a:r>
          </a:p>
          <a:p>
            <a:pPr marL="804862" lvl="1" indent="-457200">
              <a:spcBef>
                <a:spcPts val="0"/>
              </a:spcBef>
            </a:pPr>
            <a:r>
              <a:rPr lang="en-US" sz="2000" dirty="0" smtClean="0">
                <a:latin typeface="Arial Narrow" charset="0"/>
                <a:ea typeface="Arial Narrow" charset="0"/>
                <a:cs typeface="Arial Narrow" charset="0"/>
              </a:rPr>
              <a:t>Clear </a:t>
            </a:r>
            <a:r>
              <a:rPr lang="en-US" sz="2000" dirty="0">
                <a:latin typeface="Arial Narrow" charset="0"/>
                <a:ea typeface="Arial Narrow" charset="0"/>
                <a:cs typeface="Arial Narrow" charset="0"/>
              </a:rPr>
              <a:t>indication of the origin of each data </a:t>
            </a:r>
            <a:r>
              <a:rPr lang="en-US" sz="2000" dirty="0" smtClean="0">
                <a:latin typeface="Arial Narrow" charset="0"/>
                <a:ea typeface="Arial Narrow" charset="0"/>
                <a:cs typeface="Arial Narrow" charset="0"/>
              </a:rPr>
              <a:t>set</a:t>
            </a:r>
          </a:p>
          <a:p>
            <a:pPr marL="804862" lvl="1" indent="-457200">
              <a:spcBef>
                <a:spcPts val="0"/>
              </a:spcBef>
            </a:pPr>
            <a:r>
              <a:rPr lang="en-US" sz="2000" dirty="0" smtClean="0">
                <a:latin typeface="Arial Narrow" charset="0"/>
                <a:ea typeface="Arial Narrow" charset="0"/>
                <a:cs typeface="Arial Narrow" charset="0"/>
              </a:rPr>
              <a:t>Explanatory </a:t>
            </a:r>
            <a:r>
              <a:rPr lang="en-US" sz="2000" dirty="0">
                <a:latin typeface="Arial Narrow" charset="0"/>
                <a:ea typeface="Arial Narrow" charset="0"/>
                <a:cs typeface="Arial Narrow" charset="0"/>
              </a:rPr>
              <a:t>file names </a:t>
            </a:r>
            <a:endParaRPr lang="en-US" sz="2000" dirty="0" smtClean="0">
              <a:latin typeface="Arial Narrow" charset="0"/>
              <a:ea typeface="Arial Narrow" charset="0"/>
              <a:cs typeface="Arial Narrow" charset="0"/>
            </a:endParaRPr>
          </a:p>
          <a:p>
            <a:pPr marL="804862" lvl="1" indent="-457200">
              <a:spcBef>
                <a:spcPts val="0"/>
              </a:spcBef>
            </a:pPr>
            <a:r>
              <a:rPr lang="en-US" sz="2000" dirty="0" smtClean="0">
                <a:latin typeface="Arial Narrow" charset="0"/>
                <a:ea typeface="Arial Narrow" charset="0"/>
                <a:cs typeface="Arial Narrow" charset="0"/>
              </a:rPr>
              <a:t>Explain </a:t>
            </a:r>
            <a:r>
              <a:rPr lang="en-US" sz="2000" dirty="0">
                <a:latin typeface="Arial Narrow" charset="0"/>
                <a:ea typeface="Arial Narrow" charset="0"/>
                <a:cs typeface="Arial Narrow" charset="0"/>
              </a:rPr>
              <a:t>how data was collected (if </a:t>
            </a:r>
            <a:r>
              <a:rPr lang="en-US" sz="2000" dirty="0" smtClean="0">
                <a:latin typeface="Arial Narrow" charset="0"/>
                <a:ea typeface="Arial Narrow" charset="0"/>
                <a:cs typeface="Arial Narrow" charset="0"/>
              </a:rPr>
              <a:t>applicable)</a:t>
            </a:r>
          </a:p>
          <a:p>
            <a:pPr marL="804862" lvl="1" indent="-457200">
              <a:spcBef>
                <a:spcPts val="0"/>
              </a:spcBef>
            </a:pPr>
            <a:r>
              <a:rPr lang="en-US" sz="2000" dirty="0" smtClean="0">
                <a:latin typeface="Arial Narrow" charset="0"/>
                <a:ea typeface="Arial Narrow" charset="0"/>
                <a:cs typeface="Arial Narrow" charset="0"/>
              </a:rPr>
              <a:t>Blurb </a:t>
            </a:r>
            <a:r>
              <a:rPr lang="en-US" sz="2000" dirty="0">
                <a:latin typeface="Arial Narrow" charset="0"/>
                <a:ea typeface="Arial Narrow" charset="0"/>
                <a:cs typeface="Arial Narrow" charset="0"/>
              </a:rPr>
              <a:t>describing context </a:t>
            </a:r>
            <a:endParaRPr lang="en-US" sz="2000" dirty="0" smtClean="0">
              <a:latin typeface="Arial Narrow" charset="0"/>
              <a:ea typeface="Arial Narrow" charset="0"/>
              <a:cs typeface="Arial Narrow" charset="0"/>
            </a:endParaRPr>
          </a:p>
          <a:p>
            <a:pPr marL="1149350" lvl="2" indent="-457200">
              <a:spcBef>
                <a:spcPts val="0"/>
              </a:spcBef>
            </a:pPr>
            <a:r>
              <a:rPr lang="en-US" dirty="0" smtClean="0">
                <a:latin typeface="Arial Narrow" charset="0"/>
                <a:ea typeface="Arial Narrow" charset="0"/>
                <a:cs typeface="Arial Narrow" charset="0"/>
              </a:rPr>
              <a:t>Example </a:t>
            </a:r>
            <a:r>
              <a:rPr lang="en-US" dirty="0">
                <a:latin typeface="Arial Narrow" charset="0"/>
                <a:ea typeface="Arial Narrow" charset="0"/>
                <a:cs typeface="Arial Narrow" charset="0"/>
              </a:rPr>
              <a:t>below </a:t>
            </a:r>
          </a:p>
          <a:p>
            <a:pPr marL="0" lvl="0" indent="0" rtl="0">
              <a:spcBef>
                <a:spcPts val="0"/>
              </a:spcBef>
              <a:buNone/>
            </a:pPr>
            <a:endParaRPr sz="1600" dirty="0"/>
          </a:p>
          <a:p>
            <a:pPr marL="457200" lvl="0" indent="0" rtl="0">
              <a:spcBef>
                <a:spcPts val="0"/>
              </a:spcBef>
              <a:buNone/>
            </a:pPr>
            <a:endParaRPr sz="1600" dirty="0"/>
          </a:p>
        </p:txBody>
      </p:sp>
      <p:grpSp>
        <p:nvGrpSpPr>
          <p:cNvPr id="2" name="Group 1"/>
          <p:cNvGrpSpPr/>
          <p:nvPr/>
        </p:nvGrpSpPr>
        <p:grpSpPr>
          <a:xfrm>
            <a:off x="6015981" y="1006078"/>
            <a:ext cx="2769600" cy="2705025"/>
            <a:chOff x="6114762" y="945775"/>
            <a:chExt cx="2769600" cy="2705025"/>
          </a:xfrm>
        </p:grpSpPr>
        <p:pic>
          <p:nvPicPr>
            <p:cNvPr id="467" name="Shape 467"/>
            <p:cNvPicPr preferRelativeResize="0"/>
            <p:nvPr/>
          </p:nvPicPr>
          <p:blipFill>
            <a:blip r:embed="rId3">
              <a:alphaModFix/>
            </a:blip>
            <a:stretch>
              <a:fillRect/>
            </a:stretch>
          </p:blipFill>
          <p:spPr>
            <a:xfrm>
              <a:off x="6400474" y="945775"/>
              <a:ext cx="2315775" cy="2557324"/>
            </a:xfrm>
            <a:prstGeom prst="rect">
              <a:avLst/>
            </a:prstGeom>
            <a:noFill/>
            <a:ln w="9525" cap="flat" cmpd="sng">
              <a:solidFill>
                <a:srgbClr val="000000"/>
              </a:solidFill>
              <a:prstDash val="solid"/>
              <a:round/>
              <a:headEnd type="none" w="med" len="med"/>
              <a:tailEnd type="none" w="med" len="med"/>
            </a:ln>
          </p:spPr>
        </p:pic>
        <p:sp>
          <p:nvSpPr>
            <p:cNvPr id="468" name="Shape 468"/>
            <p:cNvSpPr/>
            <p:nvPr/>
          </p:nvSpPr>
          <p:spPr>
            <a:xfrm>
              <a:off x="6114762" y="2702500"/>
              <a:ext cx="2769600" cy="9483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grpSp>
      <p:pic>
        <p:nvPicPr>
          <p:cNvPr id="469" name="Shape 469"/>
          <p:cNvPicPr preferRelativeResize="0"/>
          <p:nvPr/>
        </p:nvPicPr>
        <p:blipFill>
          <a:blip r:embed="rId4">
            <a:alphaModFix/>
          </a:blip>
          <a:stretch>
            <a:fillRect/>
          </a:stretch>
        </p:blipFill>
        <p:spPr>
          <a:xfrm>
            <a:off x="591867" y="3954968"/>
            <a:ext cx="8104103" cy="506938"/>
          </a:xfrm>
          <a:prstGeom prst="rect">
            <a:avLst/>
          </a:prstGeom>
          <a:noFill/>
          <a:ln>
            <a:noFill/>
          </a:ln>
        </p:spPr>
      </p:pic>
      <p:sp>
        <p:nvSpPr>
          <p:cNvPr id="470" name="Shape 470"/>
          <p:cNvSpPr txBox="1"/>
          <p:nvPr/>
        </p:nvSpPr>
        <p:spPr>
          <a:xfrm>
            <a:off x="6698166" y="4349959"/>
            <a:ext cx="2087415" cy="269700"/>
          </a:xfrm>
          <a:prstGeom prst="rect">
            <a:avLst/>
          </a:prstGeom>
          <a:noFill/>
          <a:ln>
            <a:noFill/>
          </a:ln>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hlinkClick r:id="rId5"/>
              </a:rPr>
              <a:t>https://</a:t>
            </a:r>
            <a:r>
              <a:rPr lang="en-US" dirty="0" err="1">
                <a:latin typeface="Arial Narrow Regular" charset="0"/>
                <a:ea typeface="Arial Narrow Regular" charset="0"/>
                <a:cs typeface="Arial Narrow Regular" charset="0"/>
                <a:hlinkClick r:id="rId5"/>
              </a:rPr>
              <a:t>data.cityofchicago.org</a:t>
            </a:r>
            <a:endParaRPr lang="en-US" dirty="0">
              <a:latin typeface="Arial Narrow Regular" charset="0"/>
              <a:ea typeface="Arial Narrow Regular" charset="0"/>
              <a:cs typeface="Arial Narrow Regular" charset="0"/>
            </a:endParaRPr>
          </a:p>
        </p:txBody>
      </p:sp>
      <p:sp>
        <p:nvSpPr>
          <p:cNvPr id="9" name="TextBox 8"/>
          <p:cNvSpPr txBox="1"/>
          <p:nvPr/>
        </p:nvSpPr>
        <p:spPr>
          <a:xfrm>
            <a:off x="7617306" y="3650616"/>
            <a:ext cx="1168275"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Documentation</a:t>
            </a:r>
          </a:p>
        </p:txBody>
      </p:sp>
      <p:sp>
        <p:nvSpPr>
          <p:cNvPr id="477" name="Shape 477"/>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indent="-457200">
              <a:spcBef>
                <a:spcPts val="0"/>
              </a:spcBef>
            </a:pPr>
            <a:r>
              <a:rPr lang="en-US" sz="2400" dirty="0" smtClean="0">
                <a:latin typeface="Arial Narrow" charset="0"/>
                <a:ea typeface="Arial Narrow" charset="0"/>
                <a:cs typeface="Arial Narrow" charset="0"/>
              </a:rPr>
              <a:t>Data</a:t>
            </a:r>
          </a:p>
          <a:p>
            <a:pPr marL="804862" lvl="1" indent="-457200">
              <a:spcBef>
                <a:spcPts val="0"/>
              </a:spcBef>
            </a:pPr>
            <a:r>
              <a:rPr lang="en-US" sz="2000" dirty="0" smtClean="0">
                <a:latin typeface="Arial Narrow" charset="0"/>
                <a:ea typeface="Arial Narrow" charset="0"/>
                <a:cs typeface="Arial Narrow" charset="0"/>
              </a:rPr>
              <a:t>Raw</a:t>
            </a:r>
            <a:r>
              <a:rPr lang="en-US" sz="2000" dirty="0">
                <a:latin typeface="Arial Narrow" charset="0"/>
                <a:ea typeface="Arial Narrow" charset="0"/>
                <a:cs typeface="Arial Narrow" charset="0"/>
              </a:rPr>
              <a:t>, unaltered data should be </a:t>
            </a:r>
            <a:r>
              <a:rPr lang="en-US" sz="2000" dirty="0" smtClean="0">
                <a:latin typeface="Arial Narrow" charset="0"/>
                <a:ea typeface="Arial Narrow" charset="0"/>
                <a:cs typeface="Arial Narrow" charset="0"/>
              </a:rPr>
              <a:t>available</a:t>
            </a:r>
          </a:p>
          <a:p>
            <a:pPr marL="804862" lvl="1" indent="-457200">
              <a:spcBef>
                <a:spcPts val="0"/>
              </a:spcBef>
            </a:pPr>
            <a:r>
              <a:rPr lang="en-US" sz="2000" dirty="0" smtClean="0">
                <a:latin typeface="Arial Narrow" charset="0"/>
                <a:ea typeface="Arial Narrow" charset="0"/>
                <a:cs typeface="Arial Narrow" charset="0"/>
              </a:rPr>
              <a:t>Calculation </a:t>
            </a:r>
            <a:r>
              <a:rPr lang="en-US" sz="2000" dirty="0">
                <a:latin typeface="Arial Narrow" charset="0"/>
                <a:ea typeface="Arial Narrow" charset="0"/>
                <a:cs typeface="Arial Narrow" charset="0"/>
              </a:rPr>
              <a:t>performed on the datasets should be </a:t>
            </a:r>
            <a:r>
              <a:rPr lang="en-US" sz="2000" dirty="0" smtClean="0">
                <a:latin typeface="Arial Narrow" charset="0"/>
                <a:ea typeface="Arial Narrow" charset="0"/>
                <a:cs typeface="Arial Narrow" charset="0"/>
              </a:rPr>
              <a:t>explained</a:t>
            </a:r>
          </a:p>
          <a:p>
            <a:pPr marL="1149350" lvl="2" indent="-457200">
              <a:spcBef>
                <a:spcPts val="0"/>
              </a:spcBef>
            </a:pPr>
            <a:r>
              <a:rPr lang="en-US" dirty="0" smtClean="0">
                <a:latin typeface="Arial Narrow" charset="0"/>
                <a:ea typeface="Arial Narrow" charset="0"/>
                <a:cs typeface="Arial Narrow" charset="0"/>
              </a:rPr>
              <a:t>Ex</a:t>
            </a:r>
            <a:r>
              <a:rPr lang="en-US" dirty="0">
                <a:latin typeface="Arial Narrow" charset="0"/>
                <a:ea typeface="Arial Narrow" charset="0"/>
                <a:cs typeface="Arial Narrow" charset="0"/>
              </a:rPr>
              <a:t>: averages, rates, summaries </a:t>
            </a:r>
            <a:endParaRPr lang="en-US" dirty="0">
              <a:latin typeface="Arial Narrow" charset="0"/>
              <a:ea typeface="Arial Narrow" charset="0"/>
              <a:cs typeface="Arial Narrow" charset="0"/>
            </a:endParaRPr>
          </a:p>
          <a:p>
            <a:pPr marL="804862" lvl="1" indent="-457200">
              <a:spcBef>
                <a:spcPts val="0"/>
              </a:spcBef>
            </a:pPr>
            <a:r>
              <a:rPr lang="en-US" sz="2000" dirty="0" smtClean="0">
                <a:latin typeface="Arial Narrow" charset="0"/>
                <a:ea typeface="Arial Narrow" charset="0"/>
                <a:cs typeface="Arial Narrow" charset="0"/>
              </a:rPr>
              <a:t>Missing </a:t>
            </a:r>
            <a:r>
              <a:rPr lang="en-US" sz="2000" dirty="0">
                <a:latin typeface="Arial Narrow" charset="0"/>
                <a:ea typeface="Arial Narrow" charset="0"/>
                <a:cs typeface="Arial Narrow" charset="0"/>
              </a:rPr>
              <a:t>values from the original data should not be filled </a:t>
            </a:r>
            <a:r>
              <a:rPr lang="en-US" sz="2000" dirty="0" smtClean="0">
                <a:latin typeface="Arial Narrow" charset="0"/>
                <a:ea typeface="Arial Narrow" charset="0"/>
                <a:cs typeface="Arial Narrow" charset="0"/>
              </a:rPr>
              <a:t>in</a:t>
            </a:r>
          </a:p>
          <a:p>
            <a:pPr marL="1149350" lvl="2" indent="-457200">
              <a:spcBef>
                <a:spcPts val="0"/>
              </a:spcBef>
            </a:pPr>
            <a:r>
              <a:rPr lang="en-US" dirty="0" smtClean="0">
                <a:latin typeface="Arial Narrow" charset="0"/>
                <a:ea typeface="Arial Narrow" charset="0"/>
                <a:cs typeface="Arial Narrow" charset="0"/>
              </a:rPr>
              <a:t>Person </a:t>
            </a:r>
            <a:r>
              <a:rPr lang="en-US" dirty="0">
                <a:latin typeface="Arial Narrow" charset="0"/>
                <a:ea typeface="Arial Narrow" charset="0"/>
                <a:cs typeface="Arial Narrow" charset="0"/>
              </a:rPr>
              <a:t>working with the data has the choice on what to do with it  </a:t>
            </a:r>
          </a:p>
        </p:txBody>
      </p:sp>
      <p:pic>
        <p:nvPicPr>
          <p:cNvPr id="478" name="Shape 478"/>
          <p:cNvPicPr preferRelativeResize="0"/>
          <p:nvPr/>
        </p:nvPicPr>
        <p:blipFill>
          <a:blip r:embed="rId3">
            <a:alphaModFix/>
          </a:blip>
          <a:stretch>
            <a:fillRect/>
          </a:stretch>
        </p:blipFill>
        <p:spPr>
          <a:xfrm>
            <a:off x="2686551" y="3278326"/>
            <a:ext cx="4841650" cy="1122249"/>
          </a:xfrm>
          <a:prstGeom prst="rect">
            <a:avLst/>
          </a:prstGeom>
          <a:noFill/>
          <a:ln>
            <a:noFill/>
          </a:ln>
        </p:spPr>
      </p:pic>
      <p:pic>
        <p:nvPicPr>
          <p:cNvPr id="479" name="Shape 479"/>
          <p:cNvPicPr preferRelativeResize="0"/>
          <p:nvPr/>
        </p:nvPicPr>
        <p:blipFill>
          <a:blip r:embed="rId4">
            <a:alphaModFix/>
          </a:blip>
          <a:stretch>
            <a:fillRect/>
          </a:stretch>
        </p:blipFill>
        <p:spPr>
          <a:xfrm>
            <a:off x="7560000" y="2800525"/>
            <a:ext cx="1056099" cy="1056099"/>
          </a:xfrm>
          <a:prstGeom prst="rect">
            <a:avLst/>
          </a:prstGeom>
          <a:noFill/>
          <a:ln>
            <a:noFill/>
          </a:ln>
        </p:spPr>
      </p:pic>
      <p:sp>
        <p:nvSpPr>
          <p:cNvPr id="6" name="TextBox 5"/>
          <p:cNvSpPr txBox="1"/>
          <p:nvPr/>
        </p:nvSpPr>
        <p:spPr>
          <a:xfrm>
            <a:off x="7503911" y="4364777"/>
            <a:ext cx="1168275" cy="307777"/>
          </a:xfrm>
          <a:prstGeom prst="rect">
            <a:avLst/>
          </a:prstGeom>
          <a:noFill/>
        </p:spPr>
        <p:txBody>
          <a:bodyPr wrap="square" rtlCol="0">
            <a:spAutoFit/>
          </a:bodyPr>
          <a:lstStyle/>
          <a:p>
            <a:r>
              <a:rPr lang="en-US" u="sng" dirty="0" smtClean="0">
                <a:solidFill>
                  <a:srgbClr val="00B0F0"/>
                </a:solidFill>
                <a:latin typeface="Arial Narrow" charset="0"/>
                <a:ea typeface="Arial Narrow" charset="0"/>
                <a:cs typeface="Arial Narrow" charset="0"/>
              </a:rPr>
              <a:t>Link goes here</a:t>
            </a:r>
            <a:endParaRPr lang="en-US" u="sng" dirty="0">
              <a:solidFill>
                <a:srgbClr val="00B0F0"/>
              </a:solidFill>
              <a:latin typeface="Arial Narrow" charset="0"/>
              <a:ea typeface="Arial Narrow" charset="0"/>
              <a:cs typeface="Arial Narrow"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Documentation</a:t>
            </a:r>
          </a:p>
        </p:txBody>
      </p:sp>
      <p:sp>
        <p:nvSpPr>
          <p:cNvPr id="486" name="Shape 486"/>
          <p:cNvSpPr txBox="1">
            <a:spLocks noGrp="1"/>
          </p:cNvSpPr>
          <p:nvPr>
            <p:ph type="body" idx="1"/>
          </p:nvPr>
        </p:nvSpPr>
        <p:spPr>
          <a:xfrm>
            <a:off x="457200" y="940103"/>
            <a:ext cx="8229600" cy="3394500"/>
          </a:xfrm>
          <a:prstGeom prst="rect">
            <a:avLst/>
          </a:prstGeom>
        </p:spPr>
        <p:txBody>
          <a:bodyPr lIns="91425" tIns="91425" rIns="91425" bIns="91425" anchor="t" anchorCtr="0">
            <a:noAutofit/>
          </a:bodyPr>
          <a:lstStyle/>
          <a:p>
            <a:pPr marL="457200" indent="-457200">
              <a:spcBef>
                <a:spcPts val="0"/>
              </a:spcBef>
            </a:pPr>
            <a:r>
              <a:rPr lang="en-US" sz="2400" dirty="0">
                <a:latin typeface="Arial Narrow" charset="0"/>
                <a:ea typeface="Arial Narrow" charset="0"/>
                <a:cs typeface="Arial Narrow" charset="0"/>
              </a:rPr>
              <a:t>File </a:t>
            </a:r>
            <a:r>
              <a:rPr lang="en-US" sz="2400" dirty="0" smtClean="0">
                <a:latin typeface="Arial Narrow" charset="0"/>
                <a:ea typeface="Arial Narrow" charset="0"/>
                <a:cs typeface="Arial Narrow" charset="0"/>
              </a:rPr>
              <a:t>Type</a:t>
            </a:r>
          </a:p>
          <a:p>
            <a:pPr marL="804862" lvl="1" indent="-457200">
              <a:spcBef>
                <a:spcPts val="0"/>
              </a:spcBef>
            </a:pPr>
            <a:r>
              <a:rPr lang="en-US" sz="2000" dirty="0" smtClean="0">
                <a:latin typeface="Arial Narrow" charset="0"/>
                <a:ea typeface="Arial Narrow" charset="0"/>
                <a:cs typeface="Arial Narrow" charset="0"/>
              </a:rPr>
              <a:t>Should </a:t>
            </a:r>
            <a:r>
              <a:rPr lang="en-US" sz="2000" dirty="0">
                <a:latin typeface="Arial Narrow" charset="0"/>
                <a:ea typeface="Arial Narrow" charset="0"/>
                <a:cs typeface="Arial Narrow" charset="0"/>
              </a:rPr>
              <a:t>be clear what file type is available to work </a:t>
            </a:r>
            <a:r>
              <a:rPr lang="en-US" sz="2000" dirty="0" smtClean="0">
                <a:latin typeface="Arial Narrow" charset="0"/>
                <a:ea typeface="Arial Narrow" charset="0"/>
                <a:cs typeface="Arial Narrow" charset="0"/>
              </a:rPr>
              <a:t>with</a:t>
            </a:r>
          </a:p>
          <a:p>
            <a:pPr marL="1149350" lvl="2" indent="-457200">
              <a:spcBef>
                <a:spcPts val="0"/>
              </a:spcBef>
            </a:pPr>
            <a:r>
              <a:rPr lang="en-US" dirty="0" smtClean="0">
                <a:latin typeface="Arial Narrow" charset="0"/>
                <a:ea typeface="Arial Narrow" charset="0"/>
                <a:cs typeface="Arial Narrow" charset="0"/>
              </a:rPr>
              <a:t>.XLXS </a:t>
            </a:r>
            <a:r>
              <a:rPr lang="en-US" dirty="0">
                <a:latin typeface="Arial Narrow" charset="0"/>
                <a:ea typeface="Arial Narrow" charset="0"/>
                <a:cs typeface="Arial Narrow" charset="0"/>
              </a:rPr>
              <a:t>vs. .CSV file</a:t>
            </a:r>
          </a:p>
        </p:txBody>
      </p:sp>
      <p:pic>
        <p:nvPicPr>
          <p:cNvPr id="487" name="Shape 487"/>
          <p:cNvPicPr preferRelativeResize="0"/>
          <p:nvPr/>
        </p:nvPicPr>
        <p:blipFill>
          <a:blip r:embed="rId3">
            <a:alphaModFix/>
          </a:blip>
          <a:stretch>
            <a:fillRect/>
          </a:stretch>
        </p:blipFill>
        <p:spPr>
          <a:xfrm>
            <a:off x="4055124" y="1951625"/>
            <a:ext cx="4551674" cy="2441675"/>
          </a:xfrm>
          <a:prstGeom prst="rect">
            <a:avLst/>
          </a:prstGeom>
          <a:noFill/>
          <a:ln>
            <a:noFill/>
          </a:ln>
        </p:spPr>
      </p:pic>
      <p:sp>
        <p:nvSpPr>
          <p:cNvPr id="488" name="Shape 488"/>
          <p:cNvSpPr txBox="1"/>
          <p:nvPr/>
        </p:nvSpPr>
        <p:spPr>
          <a:xfrm>
            <a:off x="6542407" y="4334603"/>
            <a:ext cx="2820900" cy="330900"/>
          </a:xfrm>
          <a:prstGeom prst="rect">
            <a:avLst/>
          </a:prstGeom>
          <a:noFill/>
          <a:ln>
            <a:noFill/>
          </a:ln>
        </p:spPr>
        <p:txBody>
          <a:bodyPr lIns="91425" tIns="91425" rIns="91425" bIns="91425" anchor="t" anchorCtr="0">
            <a:noAutofit/>
          </a:bodyPr>
          <a:lstStyle/>
          <a:p>
            <a:pPr lvl="0">
              <a:spcBef>
                <a:spcPts val="0"/>
              </a:spcBef>
              <a:buNone/>
            </a:pPr>
            <a:r>
              <a:rPr lang="en-US" dirty="0">
                <a:latin typeface="Arial Narrow Regular" charset="0"/>
                <a:ea typeface="Arial Narrow Regular" charset="0"/>
                <a:cs typeface="Arial Narrow Regular" charset="0"/>
                <a:hlinkClick r:id="rId4"/>
              </a:rPr>
              <a:t>http://</a:t>
            </a:r>
            <a:r>
              <a:rPr lang="en-US" dirty="0" err="1">
                <a:latin typeface="Arial Narrow Regular" charset="0"/>
                <a:ea typeface="Arial Narrow Regular" charset="0"/>
                <a:cs typeface="Arial Narrow Regular" charset="0"/>
                <a:hlinkClick r:id="rId4"/>
              </a:rPr>
              <a:t>opendatadc.org</a:t>
            </a:r>
            <a:r>
              <a:rPr lang="en-US" dirty="0">
                <a:latin typeface="Arial Narrow Regular" charset="0"/>
                <a:ea typeface="Arial Narrow Regular" charset="0"/>
                <a:cs typeface="Arial Narrow Regular" charset="0"/>
                <a:hlinkClick r:id="rId4"/>
              </a:rPr>
              <a:t>/dataset</a:t>
            </a:r>
            <a:endParaRPr lang="en-US" dirty="0">
              <a:latin typeface="Arial Narrow Regular" charset="0"/>
              <a:ea typeface="Arial Narrow Regular" charset="0"/>
              <a:cs typeface="Arial Narrow Regular" charset="0"/>
            </a:endParaRPr>
          </a:p>
        </p:txBody>
      </p:sp>
      <p:sp>
        <p:nvSpPr>
          <p:cNvPr id="489" name="Shape 489"/>
          <p:cNvSpPr/>
          <p:nvPr/>
        </p:nvSpPr>
        <p:spPr>
          <a:xfrm>
            <a:off x="3707525" y="2225250"/>
            <a:ext cx="1860300" cy="6930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a:t>Data Visualization</a:t>
            </a:r>
          </a:p>
        </p:txBody>
      </p:sp>
      <p:sp>
        <p:nvSpPr>
          <p:cNvPr id="496" name="Shape 496"/>
          <p:cNvSpPr txBox="1">
            <a:spLocks noGrp="1"/>
          </p:cNvSpPr>
          <p:nvPr>
            <p:ph type="body" idx="1"/>
          </p:nvPr>
        </p:nvSpPr>
        <p:spPr>
          <a:xfrm>
            <a:off x="722312" y="2180034"/>
            <a:ext cx="7772400" cy="1125000"/>
          </a:xfrm>
          <a:prstGeom prst="rect">
            <a:avLst/>
          </a:prstGeom>
        </p:spPr>
        <p:txBody>
          <a:bodyPr lIns="91425" tIns="91425" rIns="91425" bIns="91425" anchor="b" anchorCtr="0">
            <a:noAutofit/>
          </a:bodyPr>
          <a:lstStyle/>
          <a:p>
            <a:pPr lvl="0">
              <a:spcBef>
                <a:spcPts val="0"/>
              </a:spcBef>
              <a:buNone/>
            </a:pPr>
            <a:r>
              <a:rPr lang="en-US"/>
              <a:t>Samantha Tyner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Visualization</a:t>
            </a:r>
          </a:p>
        </p:txBody>
      </p:sp>
      <p:sp>
        <p:nvSpPr>
          <p:cNvPr id="503" name="Shape 503"/>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indent="-457200">
              <a:spcBef>
                <a:spcPts val="0"/>
              </a:spcBef>
            </a:pPr>
            <a:r>
              <a:rPr lang="en-US" sz="2400" dirty="0">
                <a:latin typeface="Arial Narrow" charset="0"/>
                <a:ea typeface="Arial Narrow" charset="0"/>
                <a:cs typeface="Arial Narrow" charset="0"/>
              </a:rPr>
              <a:t>Need to </a:t>
            </a:r>
            <a:r>
              <a:rPr lang="en-US" sz="2400" dirty="0" smtClean="0">
                <a:latin typeface="Arial Narrow" charset="0"/>
                <a:ea typeface="Arial Narrow" charset="0"/>
                <a:cs typeface="Arial Narrow" charset="0"/>
              </a:rPr>
              <a:t>consider:</a:t>
            </a:r>
          </a:p>
          <a:p>
            <a:pPr marL="804862" lvl="1" indent="-457200">
              <a:spcBef>
                <a:spcPts val="0"/>
              </a:spcBef>
            </a:pPr>
            <a:r>
              <a:rPr lang="en-US" sz="2000" dirty="0" smtClean="0">
                <a:latin typeface="Arial Narrow" charset="0"/>
                <a:ea typeface="Arial Narrow" charset="0"/>
                <a:cs typeface="Arial Narrow" charset="0"/>
              </a:rPr>
              <a:t>Appearance</a:t>
            </a:r>
            <a:endParaRPr lang="en-US" sz="2000" dirty="0">
              <a:latin typeface="Arial Narrow" charset="0"/>
              <a:ea typeface="Arial Narrow" charset="0"/>
              <a:cs typeface="Arial Narrow" charset="0"/>
            </a:endParaRPr>
          </a:p>
          <a:p>
            <a:pPr marL="804862" lvl="1" indent="-457200">
              <a:spcBef>
                <a:spcPts val="0"/>
              </a:spcBef>
            </a:pPr>
            <a:r>
              <a:rPr lang="en-US" sz="2000" dirty="0" smtClean="0">
                <a:latin typeface="Arial Narrow" charset="0"/>
                <a:ea typeface="Arial Narrow" charset="0"/>
                <a:cs typeface="Arial Narrow" charset="0"/>
              </a:rPr>
              <a:t>Access</a:t>
            </a:r>
            <a:endParaRPr lang="en-US" sz="2000" dirty="0">
              <a:latin typeface="Arial Narrow" charset="0"/>
              <a:ea typeface="Arial Narrow" charset="0"/>
              <a:cs typeface="Arial Narrow"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Visualization Appearance</a:t>
            </a:r>
          </a:p>
        </p:txBody>
      </p:sp>
      <p:sp>
        <p:nvSpPr>
          <p:cNvPr id="510" name="Shape 510"/>
          <p:cNvSpPr txBox="1">
            <a:spLocks noGrp="1"/>
          </p:cNvSpPr>
          <p:nvPr>
            <p:ph type="body" idx="1"/>
          </p:nvPr>
        </p:nvSpPr>
        <p:spPr>
          <a:xfrm>
            <a:off x="457200" y="1006078"/>
            <a:ext cx="8229600" cy="3394500"/>
          </a:xfrm>
          <a:prstGeom prst="rect">
            <a:avLst/>
          </a:prstGeom>
        </p:spPr>
        <p:txBody>
          <a:bodyPr lIns="91425" tIns="91425" rIns="91425" bIns="91425" anchor="t" anchorCtr="0">
            <a:noAutofit/>
          </a:bodyPr>
          <a:lstStyle/>
          <a:p>
            <a:pPr marL="457200" indent="-457200">
              <a:spcBef>
                <a:spcPts val="0"/>
              </a:spcBef>
            </a:pPr>
            <a:r>
              <a:rPr lang="en-US" sz="2400" dirty="0">
                <a:latin typeface="Arial Narrow" charset="0"/>
                <a:ea typeface="Arial Narrow" charset="0"/>
                <a:cs typeface="Arial Narrow" charset="0"/>
              </a:rPr>
              <a:t>All visualizations should</a:t>
            </a:r>
            <a:r>
              <a:rPr lang="en-US" sz="2400" dirty="0" smtClean="0">
                <a:latin typeface="Arial Narrow" charset="0"/>
                <a:ea typeface="Arial Narrow" charset="0"/>
                <a:cs typeface="Arial Narrow" charset="0"/>
              </a:rPr>
              <a:t>:</a:t>
            </a:r>
          </a:p>
          <a:p>
            <a:pPr marL="804862" lvl="1" indent="-457200">
              <a:spcBef>
                <a:spcPts val="0"/>
              </a:spcBef>
            </a:pPr>
            <a:r>
              <a:rPr lang="en-US" sz="2000" dirty="0">
                <a:latin typeface="Arial Narrow" charset="0"/>
                <a:ea typeface="Arial Narrow" charset="0"/>
                <a:cs typeface="Arial Narrow" charset="0"/>
              </a:rPr>
              <a:t>Be clearly labeled</a:t>
            </a:r>
          </a:p>
          <a:p>
            <a:pPr marL="804862" lvl="1" indent="-457200">
              <a:spcBef>
                <a:spcPts val="0"/>
              </a:spcBef>
            </a:pPr>
            <a:r>
              <a:rPr lang="en-US" sz="2000" dirty="0">
                <a:latin typeface="Arial Narrow" charset="0"/>
                <a:ea typeface="Arial Narrow" charset="0"/>
                <a:cs typeface="Arial Narrow" charset="0"/>
              </a:rPr>
              <a:t>Remain true to data</a:t>
            </a:r>
          </a:p>
          <a:p>
            <a:pPr marL="804862" lvl="1" indent="-457200">
              <a:spcBef>
                <a:spcPts val="0"/>
              </a:spcBef>
            </a:pPr>
            <a:r>
              <a:rPr lang="en-US" sz="2000" dirty="0">
                <a:latin typeface="Arial Narrow" charset="0"/>
                <a:ea typeface="Arial Narrow" charset="0"/>
                <a:cs typeface="Arial Narrow" charset="0"/>
              </a:rPr>
              <a:t>Avoid unnecessary elements (“</a:t>
            </a:r>
            <a:r>
              <a:rPr lang="en-US" sz="2000" dirty="0" err="1">
                <a:latin typeface="Arial Narrow" charset="0"/>
                <a:ea typeface="Arial Narrow" charset="0"/>
                <a:cs typeface="Arial Narrow" charset="0"/>
              </a:rPr>
              <a:t>chartjunk</a:t>
            </a:r>
            <a:r>
              <a:rPr lang="en-US" sz="2000" dirty="0">
                <a:latin typeface="Arial Narrow" charset="0"/>
                <a:ea typeface="Arial Narrow" charset="0"/>
                <a:cs typeface="Arial Narrow" charset="0"/>
              </a:rPr>
              <a:t>”)</a:t>
            </a:r>
          </a:p>
          <a:p>
            <a:pPr marL="804862" lvl="1" indent="-457200">
              <a:spcBef>
                <a:spcPts val="0"/>
              </a:spcBef>
            </a:pPr>
            <a:r>
              <a:rPr lang="en-US" sz="2000" dirty="0">
                <a:latin typeface="Arial Narrow" charset="0"/>
                <a:ea typeface="Arial Narrow" charset="0"/>
                <a:cs typeface="Arial Narrow" charset="0"/>
              </a:rPr>
              <a:t>Bonus: Contribute to utility of data and tell a story.</a:t>
            </a:r>
          </a:p>
          <a:p>
            <a:pPr marL="804862" lvl="1" indent="-457200">
              <a:spcBef>
                <a:spcPts val="0"/>
              </a:spcBef>
            </a:pPr>
            <a:endParaRPr lang="en-US" sz="2000" dirty="0">
              <a:latin typeface="Arial Narrow" charset="0"/>
              <a:ea typeface="Arial Narrow" charset="0"/>
              <a:cs typeface="Arial Narrow"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Clear labelling throughout</a:t>
            </a:r>
          </a:p>
        </p:txBody>
      </p:sp>
      <p:sp>
        <p:nvSpPr>
          <p:cNvPr id="518" name="Shape 518"/>
          <p:cNvSpPr txBox="1"/>
          <p:nvPr/>
        </p:nvSpPr>
        <p:spPr>
          <a:xfrm>
            <a:off x="438400" y="4321400"/>
            <a:ext cx="4077600" cy="127500"/>
          </a:xfrm>
          <a:prstGeom prst="rect">
            <a:avLst/>
          </a:prstGeom>
          <a:noFill/>
          <a:ln>
            <a:noFill/>
          </a:ln>
        </p:spPr>
        <p:txBody>
          <a:bodyPr lIns="91425" tIns="91425" rIns="91425" bIns="91425" anchor="t" anchorCtr="0">
            <a:noAutofit/>
          </a:bodyPr>
          <a:lstStyle/>
          <a:p>
            <a:pPr lvl="0">
              <a:spcBef>
                <a:spcPts val="0"/>
              </a:spcBef>
              <a:buNone/>
            </a:pPr>
            <a:r>
              <a:rPr lang="en-US" sz="1200" u="sng" dirty="0">
                <a:solidFill>
                  <a:schemeClr val="hlink"/>
                </a:solidFill>
                <a:latin typeface="Arial Narrow Regular" charset="0"/>
                <a:ea typeface="Arial Narrow Regular" charset="0"/>
                <a:cs typeface="Arial Narrow Regular" charset="0"/>
                <a:sym typeface="Gill Sans"/>
                <a:hlinkClick r:id="rId3"/>
              </a:rPr>
              <a:t>https://data.arlingtonva.us/visualizations/26314/housing-chart/</a:t>
            </a:r>
          </a:p>
        </p:txBody>
      </p:sp>
      <p:pic>
        <p:nvPicPr>
          <p:cNvPr id="520" name="Shape 520" descr="Labelling-Good.png"/>
          <p:cNvPicPr preferRelativeResize="0"/>
          <p:nvPr/>
        </p:nvPicPr>
        <p:blipFill>
          <a:blip r:embed="rId4">
            <a:alphaModFix/>
          </a:blip>
          <a:stretch>
            <a:fillRect/>
          </a:stretch>
        </p:blipFill>
        <p:spPr>
          <a:xfrm>
            <a:off x="4410875" y="1389725"/>
            <a:ext cx="4275999" cy="2855800"/>
          </a:xfrm>
          <a:prstGeom prst="rect">
            <a:avLst/>
          </a:prstGeom>
          <a:noFill/>
          <a:ln>
            <a:noFill/>
          </a:ln>
        </p:spPr>
      </p:pic>
      <p:sp>
        <p:nvSpPr>
          <p:cNvPr id="519" name="Shape 519"/>
          <p:cNvSpPr txBox="1"/>
          <p:nvPr/>
        </p:nvSpPr>
        <p:spPr>
          <a:xfrm>
            <a:off x="4508025" y="4134136"/>
            <a:ext cx="4315800" cy="601500"/>
          </a:xfrm>
          <a:prstGeom prst="rect">
            <a:avLst/>
          </a:prstGeom>
          <a:noFill/>
          <a:ln>
            <a:noFill/>
          </a:ln>
        </p:spPr>
        <p:txBody>
          <a:bodyPr lIns="91425" tIns="91425" rIns="91425" bIns="91425" anchor="ctr" anchorCtr="0">
            <a:noAutofit/>
          </a:bodyPr>
          <a:lstStyle/>
          <a:p>
            <a:pPr lvl="0" rtl="0">
              <a:spcBef>
                <a:spcPts val="0"/>
              </a:spcBef>
              <a:buNone/>
            </a:pPr>
            <a:r>
              <a:rPr lang="en-US" sz="1200" u="sng" dirty="0">
                <a:solidFill>
                  <a:schemeClr val="hlink"/>
                </a:solidFill>
                <a:latin typeface="Arial Narrow Regular" charset="0"/>
                <a:ea typeface="Arial Narrow Regular" charset="0"/>
                <a:cs typeface="Arial Narrow Regular" charset="0"/>
                <a:sym typeface="Gill Sans"/>
                <a:hlinkClick r:id="rId5"/>
              </a:rPr>
              <a:t>https://data.cityofchicago.org/Administration-Finance/Performance-Metrics-Family-Support-Services-Homele/eep4-c978</a:t>
            </a:r>
          </a:p>
        </p:txBody>
      </p:sp>
      <p:pic>
        <p:nvPicPr>
          <p:cNvPr id="521" name="Shape 521" descr="Labelling-Bad2.png"/>
          <p:cNvPicPr preferRelativeResize="0"/>
          <p:nvPr/>
        </p:nvPicPr>
        <p:blipFill>
          <a:blip r:embed="rId6">
            <a:alphaModFix/>
          </a:blip>
          <a:stretch>
            <a:fillRect/>
          </a:stretch>
        </p:blipFill>
        <p:spPr>
          <a:xfrm>
            <a:off x="282050" y="1332768"/>
            <a:ext cx="4128825" cy="3086250"/>
          </a:xfrm>
          <a:prstGeom prst="rect">
            <a:avLst/>
          </a:prstGeom>
          <a:noFill/>
          <a:ln>
            <a:noFill/>
          </a:ln>
        </p:spPr>
      </p:pic>
      <p:sp>
        <p:nvSpPr>
          <p:cNvPr id="522" name="Shape 522"/>
          <p:cNvSpPr txBox="1">
            <a:spLocks noGrp="1"/>
          </p:cNvSpPr>
          <p:nvPr>
            <p:ph type="body" idx="1"/>
          </p:nvPr>
        </p:nvSpPr>
        <p:spPr>
          <a:xfrm>
            <a:off x="380937" y="1035194"/>
            <a:ext cx="4040100" cy="479700"/>
          </a:xfrm>
          <a:prstGeom prst="rect">
            <a:avLst/>
          </a:prstGeom>
        </p:spPr>
        <p:txBody>
          <a:bodyPr lIns="91425" tIns="91425" rIns="91425" bIns="91425" anchor="b" anchorCtr="0">
            <a:noAutofit/>
          </a:bodyPr>
          <a:lstStyle/>
          <a:p>
            <a:pPr lvl="0">
              <a:spcBef>
                <a:spcPts val="0"/>
              </a:spcBef>
              <a:buNone/>
            </a:pPr>
            <a:r>
              <a:rPr lang="en-US" sz="1800" b="0" dirty="0"/>
              <a:t>e.g. AC ODP - Housing Chart: Monthly new listings, </a:t>
            </a:r>
            <a:r>
              <a:rPr lang="en-US" sz="1800" b="0" dirty="0" smtClean="0"/>
              <a:t>pending </a:t>
            </a:r>
            <a:r>
              <a:rPr lang="en-US" sz="1800" b="0" dirty="0"/>
              <a:t>and closed sales.</a:t>
            </a:r>
          </a:p>
        </p:txBody>
      </p:sp>
      <p:sp>
        <p:nvSpPr>
          <p:cNvPr id="517" name="Shape 517"/>
          <p:cNvSpPr txBox="1">
            <a:spLocks noGrp="1"/>
          </p:cNvSpPr>
          <p:nvPr>
            <p:ph type="body" idx="3"/>
          </p:nvPr>
        </p:nvSpPr>
        <p:spPr>
          <a:xfrm>
            <a:off x="4222595" y="1035204"/>
            <a:ext cx="4683512" cy="479700"/>
          </a:xfrm>
          <a:prstGeom prst="rect">
            <a:avLst/>
          </a:prstGeom>
        </p:spPr>
        <p:txBody>
          <a:bodyPr lIns="91425" tIns="91425" rIns="91425" bIns="91425" anchor="b" anchorCtr="0">
            <a:noAutofit/>
          </a:bodyPr>
          <a:lstStyle/>
          <a:p>
            <a:pPr lvl="0">
              <a:spcBef>
                <a:spcPts val="0"/>
              </a:spcBef>
              <a:buNone/>
            </a:pPr>
            <a:r>
              <a:rPr lang="en-US" sz="1800" b="0" dirty="0"/>
              <a:t>e.g. Chicago ODP - Homeless Shelter System Monthly Utilization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Shape 52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Remain true to data</a:t>
            </a:r>
          </a:p>
        </p:txBody>
      </p:sp>
      <p:sp>
        <p:nvSpPr>
          <p:cNvPr id="529" name="Shape 529"/>
          <p:cNvSpPr txBox="1">
            <a:spLocks noGrp="1"/>
          </p:cNvSpPr>
          <p:nvPr>
            <p:ph type="body" idx="1"/>
          </p:nvPr>
        </p:nvSpPr>
        <p:spPr>
          <a:xfrm>
            <a:off x="355825" y="576300"/>
            <a:ext cx="4141500" cy="1249500"/>
          </a:xfrm>
          <a:prstGeom prst="rect">
            <a:avLst/>
          </a:prstGeom>
        </p:spPr>
        <p:txBody>
          <a:bodyPr lIns="91425" tIns="91425" rIns="91425" bIns="91425" anchor="b" anchorCtr="0">
            <a:noAutofit/>
          </a:bodyPr>
          <a:lstStyle/>
          <a:p>
            <a:pPr lvl="0">
              <a:spcBef>
                <a:spcPts val="0"/>
              </a:spcBef>
              <a:buNone/>
            </a:pPr>
            <a:r>
              <a:rPr lang="en-US" sz="1800" b="0" dirty="0"/>
              <a:t>e.g. AC ODP - At-Place Employment Employees Chart: Average quarterly at-place employment. Data excludes military personnel.</a:t>
            </a:r>
          </a:p>
        </p:txBody>
      </p:sp>
      <p:sp>
        <p:nvSpPr>
          <p:cNvPr id="530" name="Shape 530"/>
          <p:cNvSpPr txBox="1">
            <a:spLocks noGrp="1"/>
          </p:cNvSpPr>
          <p:nvPr>
            <p:ph type="body" idx="3"/>
          </p:nvPr>
        </p:nvSpPr>
        <p:spPr>
          <a:xfrm>
            <a:off x="4492632" y="957265"/>
            <a:ext cx="4041900" cy="479700"/>
          </a:xfrm>
          <a:prstGeom prst="rect">
            <a:avLst/>
          </a:prstGeom>
        </p:spPr>
        <p:txBody>
          <a:bodyPr lIns="91425" tIns="91425" rIns="91425" bIns="91425" anchor="b" anchorCtr="0">
            <a:noAutofit/>
          </a:bodyPr>
          <a:lstStyle/>
          <a:p>
            <a:pPr lvl="0">
              <a:spcBef>
                <a:spcPts val="0"/>
              </a:spcBef>
              <a:buNone/>
            </a:pPr>
            <a:r>
              <a:rPr lang="en-US" sz="1800" b="0" dirty="0"/>
              <a:t>More accurate: y-axis begins at 0.</a:t>
            </a:r>
          </a:p>
        </p:txBody>
      </p:sp>
      <p:pic>
        <p:nvPicPr>
          <p:cNvPr id="531" name="Shape 531" descr="TruetoData-Bad2.png"/>
          <p:cNvPicPr preferRelativeResize="0"/>
          <p:nvPr/>
        </p:nvPicPr>
        <p:blipFill rotWithShape="1">
          <a:blip r:embed="rId3">
            <a:alphaModFix/>
          </a:blip>
          <a:srcRect l="5122" r="706"/>
          <a:stretch/>
        </p:blipFill>
        <p:spPr>
          <a:xfrm>
            <a:off x="134143" y="1780126"/>
            <a:ext cx="4254524" cy="2336374"/>
          </a:xfrm>
          <a:prstGeom prst="rect">
            <a:avLst/>
          </a:prstGeom>
          <a:noFill/>
          <a:ln>
            <a:noFill/>
          </a:ln>
        </p:spPr>
      </p:pic>
      <p:sp>
        <p:nvSpPr>
          <p:cNvPr id="532" name="Shape 532"/>
          <p:cNvSpPr txBox="1"/>
          <p:nvPr/>
        </p:nvSpPr>
        <p:spPr>
          <a:xfrm>
            <a:off x="496800" y="4115475"/>
            <a:ext cx="3108300" cy="616800"/>
          </a:xfrm>
          <a:prstGeom prst="rect">
            <a:avLst/>
          </a:prstGeom>
          <a:noFill/>
          <a:ln>
            <a:noFill/>
          </a:ln>
        </p:spPr>
        <p:txBody>
          <a:bodyPr lIns="91425" tIns="91425" rIns="91425" bIns="91425" anchor="ctr" anchorCtr="0">
            <a:noAutofit/>
          </a:bodyPr>
          <a:lstStyle/>
          <a:p>
            <a:pPr lvl="0" rtl="0">
              <a:spcBef>
                <a:spcPts val="0"/>
              </a:spcBef>
              <a:buNone/>
            </a:pPr>
            <a:r>
              <a:rPr lang="en-US" sz="1200" u="sng" dirty="0">
                <a:solidFill>
                  <a:schemeClr val="hlink"/>
                </a:solidFill>
                <a:latin typeface="Arial Narrow Regular" charset="0"/>
                <a:ea typeface="Arial Narrow Regular" charset="0"/>
                <a:cs typeface="Arial Narrow Regular" charset="0"/>
                <a:sym typeface="Gill Sans"/>
                <a:hlinkClick r:id="rId4"/>
              </a:rPr>
              <a:t>https://data.arlingtonva.us/visualizations/26305/at-place-employment-employees-chart/</a:t>
            </a:r>
          </a:p>
        </p:txBody>
      </p:sp>
      <p:pic>
        <p:nvPicPr>
          <p:cNvPr id="533" name="Shape 533" descr="TruetoData-Good2.jpeg"/>
          <p:cNvPicPr preferRelativeResize="0"/>
          <p:nvPr/>
        </p:nvPicPr>
        <p:blipFill>
          <a:blip r:embed="rId5">
            <a:alphaModFix/>
          </a:blip>
          <a:stretch>
            <a:fillRect/>
          </a:stretch>
        </p:blipFill>
        <p:spPr>
          <a:xfrm>
            <a:off x="4428550" y="1589375"/>
            <a:ext cx="4318501" cy="2481450"/>
          </a:xfrm>
          <a:prstGeom prst="rect">
            <a:avLst/>
          </a:prstGeom>
          <a:noFill/>
          <a:ln>
            <a:noFill/>
          </a:ln>
        </p:spPr>
      </p:pic>
      <p:sp>
        <p:nvSpPr>
          <p:cNvPr id="534" name="Shape 534"/>
          <p:cNvSpPr txBox="1"/>
          <p:nvPr/>
        </p:nvSpPr>
        <p:spPr>
          <a:xfrm>
            <a:off x="4645024" y="4166675"/>
            <a:ext cx="4041775" cy="303600"/>
          </a:xfrm>
          <a:prstGeom prst="rect">
            <a:avLst/>
          </a:prstGeom>
          <a:noFill/>
          <a:ln>
            <a:noFill/>
          </a:ln>
        </p:spPr>
        <p:txBody>
          <a:bodyPr lIns="91425" tIns="91425" rIns="91425" bIns="91425" anchor="t" anchorCtr="0">
            <a:noAutofit/>
          </a:bodyPr>
          <a:lstStyle/>
          <a:p>
            <a:pPr lvl="0">
              <a:spcBef>
                <a:spcPts val="0"/>
              </a:spcBef>
              <a:buNone/>
            </a:pPr>
            <a:r>
              <a:rPr lang="en-US" i="1" dirty="0">
                <a:latin typeface="Arial Narrow Regular" charset="0"/>
                <a:ea typeface="Arial Narrow Regular" charset="0"/>
                <a:cs typeface="Arial Narrow Regular" charset="0"/>
                <a:sym typeface="Gill Sans"/>
              </a:rPr>
              <a:t>Created by downloading the data from AC ODP and using plotting capabilities of </a:t>
            </a:r>
            <a:r>
              <a:rPr lang="en-US" i="1" dirty="0" err="1">
                <a:latin typeface="Arial Narrow Regular" charset="0"/>
                <a:ea typeface="Arial Narrow Regular" charset="0"/>
                <a:cs typeface="Arial Narrow Regular" charset="0"/>
                <a:sym typeface="Gill Sans"/>
              </a:rPr>
              <a:t>RStudio</a:t>
            </a:r>
            <a:r>
              <a:rPr lang="en-US" i="1" dirty="0">
                <a:latin typeface="Arial Narrow Regular" charset="0"/>
                <a:ea typeface="Arial Narrow Regular" charset="0"/>
                <a:cs typeface="Arial Narrow Regular" charset="0"/>
                <a:sym typeface="Gill Sans"/>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dirty="0">
                <a:latin typeface="Arial Narrow"/>
                <a:ea typeface="Arial Narrow"/>
                <a:cs typeface="Arial Narrow"/>
                <a:sym typeface="Arial Narrow"/>
              </a:rPr>
              <a:t>Organization</a:t>
            </a:r>
          </a:p>
        </p:txBody>
      </p:sp>
      <p:sp>
        <p:nvSpPr>
          <p:cNvPr id="82" name="Shape 82"/>
          <p:cNvSpPr txBox="1">
            <a:spLocks noGrp="1"/>
          </p:cNvSpPr>
          <p:nvPr>
            <p:ph type="body" idx="1"/>
          </p:nvPr>
        </p:nvSpPr>
        <p:spPr>
          <a:xfrm>
            <a:off x="722312" y="2180034"/>
            <a:ext cx="7772400" cy="1125000"/>
          </a:xfrm>
          <a:prstGeom prst="rect">
            <a:avLst/>
          </a:prstGeom>
        </p:spPr>
        <p:txBody>
          <a:bodyPr lIns="91425" tIns="91425" rIns="91425" bIns="91425" anchor="b" anchorCtr="0">
            <a:noAutofit/>
          </a:bodyPr>
          <a:lstStyle/>
          <a:p>
            <a:pPr lvl="0">
              <a:spcBef>
                <a:spcPts val="0"/>
              </a:spcBef>
              <a:buNone/>
            </a:pPr>
            <a:r>
              <a:rPr lang="en-US" dirty="0">
                <a:latin typeface="Arial Narrow"/>
                <a:ea typeface="Arial Narrow"/>
                <a:cs typeface="Arial Narrow"/>
                <a:sym typeface="Arial Narrow"/>
              </a:rPr>
              <a:t>Millicent Grant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a:t>Avoid chartjunk</a:t>
            </a:r>
          </a:p>
        </p:txBody>
      </p:sp>
      <p:sp>
        <p:nvSpPr>
          <p:cNvPr id="541" name="Shape 541"/>
          <p:cNvSpPr txBox="1">
            <a:spLocks noGrp="1"/>
          </p:cNvSpPr>
          <p:nvPr>
            <p:ph type="body" idx="3"/>
          </p:nvPr>
        </p:nvSpPr>
        <p:spPr>
          <a:xfrm>
            <a:off x="377832" y="1033465"/>
            <a:ext cx="4041900" cy="479700"/>
          </a:xfrm>
          <a:prstGeom prst="rect">
            <a:avLst/>
          </a:prstGeom>
        </p:spPr>
        <p:txBody>
          <a:bodyPr lIns="91425" tIns="91425" rIns="91425" bIns="91425" anchor="b" anchorCtr="0">
            <a:noAutofit/>
          </a:bodyPr>
          <a:lstStyle/>
          <a:p>
            <a:pPr lvl="0">
              <a:spcBef>
                <a:spcPts val="0"/>
              </a:spcBef>
              <a:buNone/>
            </a:pPr>
            <a:r>
              <a:rPr lang="en-US" sz="1600" b="0"/>
              <a:t>e.g. AC Profile 2016 - Population inflow into AC in 2012</a:t>
            </a:r>
          </a:p>
        </p:txBody>
      </p:sp>
      <p:sp>
        <p:nvSpPr>
          <p:cNvPr id="542" name="Shape 542"/>
          <p:cNvSpPr txBox="1">
            <a:spLocks noGrp="1"/>
          </p:cNvSpPr>
          <p:nvPr>
            <p:ph type="body" idx="1"/>
          </p:nvPr>
        </p:nvSpPr>
        <p:spPr>
          <a:xfrm>
            <a:off x="4135600" y="986150"/>
            <a:ext cx="4753200" cy="479700"/>
          </a:xfrm>
          <a:prstGeom prst="rect">
            <a:avLst/>
          </a:prstGeom>
        </p:spPr>
        <p:txBody>
          <a:bodyPr lIns="91425" tIns="91425" rIns="91425" bIns="91425" anchor="b" anchorCtr="0">
            <a:noAutofit/>
          </a:bodyPr>
          <a:lstStyle/>
          <a:p>
            <a:pPr lvl="0" rtl="0">
              <a:spcBef>
                <a:spcPts val="0"/>
              </a:spcBef>
              <a:buNone/>
            </a:pPr>
            <a:r>
              <a:rPr lang="en-US" sz="1600" b="0"/>
              <a:t>e.g. AC OPD - Police Incident Log Map (Last 90 days): Map of reported criminal activity from the last 90 days.</a:t>
            </a:r>
          </a:p>
        </p:txBody>
      </p:sp>
      <p:sp>
        <p:nvSpPr>
          <p:cNvPr id="543" name="Shape 543"/>
          <p:cNvSpPr txBox="1"/>
          <p:nvPr/>
        </p:nvSpPr>
        <p:spPr>
          <a:xfrm>
            <a:off x="457200" y="4137825"/>
            <a:ext cx="3647948" cy="550200"/>
          </a:xfrm>
          <a:prstGeom prst="rect">
            <a:avLst/>
          </a:prstGeom>
          <a:noFill/>
          <a:ln>
            <a:noFill/>
          </a:ln>
        </p:spPr>
        <p:txBody>
          <a:bodyPr lIns="91425" tIns="91425" rIns="91425" bIns="91425" anchor="ctr" anchorCtr="0">
            <a:noAutofit/>
          </a:bodyPr>
          <a:lstStyle/>
          <a:p>
            <a:pPr lvl="0" rtl="0">
              <a:spcBef>
                <a:spcPts val="0"/>
              </a:spcBef>
              <a:buNone/>
            </a:pPr>
            <a:r>
              <a:rPr lang="en-US" sz="1200" u="sng" dirty="0">
                <a:solidFill>
                  <a:schemeClr val="hlink"/>
                </a:solidFill>
                <a:latin typeface="Arial Narrow Regular" charset="0"/>
                <a:ea typeface="Arial Narrow Regular" charset="0"/>
                <a:cs typeface="Arial Narrow Regular" charset="0"/>
                <a:sym typeface="Gill Sans"/>
                <a:hlinkClick r:id="rId3"/>
              </a:rPr>
              <a:t>https://arlingtonva.s3.amazonaws.com/wp-content/uploads/sites/31/2016/04/2016ProfilePagesFINAL.pdf</a:t>
            </a:r>
          </a:p>
        </p:txBody>
      </p:sp>
      <p:pic>
        <p:nvPicPr>
          <p:cNvPr id="544" name="Shape 544" descr="ChartjunkBad2.png"/>
          <p:cNvPicPr preferRelativeResize="0"/>
          <p:nvPr/>
        </p:nvPicPr>
        <p:blipFill>
          <a:blip r:embed="rId4">
            <a:alphaModFix/>
          </a:blip>
          <a:stretch>
            <a:fillRect/>
          </a:stretch>
        </p:blipFill>
        <p:spPr>
          <a:xfrm>
            <a:off x="651225" y="1388774"/>
            <a:ext cx="3453923" cy="2853348"/>
          </a:xfrm>
          <a:prstGeom prst="rect">
            <a:avLst/>
          </a:prstGeom>
          <a:noFill/>
          <a:ln>
            <a:noFill/>
          </a:ln>
        </p:spPr>
      </p:pic>
      <p:pic>
        <p:nvPicPr>
          <p:cNvPr id="545" name="Shape 545" descr="no_chartjunk.gif"/>
          <p:cNvPicPr preferRelativeResize="0"/>
          <p:nvPr/>
        </p:nvPicPr>
        <p:blipFill rotWithShape="1">
          <a:blip r:embed="rId5">
            <a:alphaModFix/>
          </a:blip>
          <a:srcRect l="22360" t="1964" r="1087" b="3141"/>
          <a:stretch/>
        </p:blipFill>
        <p:spPr>
          <a:xfrm>
            <a:off x="4622200" y="1357750"/>
            <a:ext cx="3984699" cy="2970900"/>
          </a:xfrm>
          <a:prstGeom prst="rect">
            <a:avLst/>
          </a:prstGeom>
          <a:noFill/>
          <a:ln>
            <a:noFill/>
          </a:ln>
        </p:spPr>
      </p:pic>
      <p:sp>
        <p:nvSpPr>
          <p:cNvPr id="546" name="Shape 546"/>
          <p:cNvSpPr txBox="1"/>
          <p:nvPr/>
        </p:nvSpPr>
        <p:spPr>
          <a:xfrm>
            <a:off x="4419732" y="4246781"/>
            <a:ext cx="5350800" cy="451200"/>
          </a:xfrm>
          <a:prstGeom prst="rect">
            <a:avLst/>
          </a:prstGeom>
          <a:noFill/>
          <a:ln>
            <a:noFill/>
          </a:ln>
        </p:spPr>
        <p:txBody>
          <a:bodyPr lIns="91425" tIns="91425" rIns="91425" bIns="91425" anchor="t" anchorCtr="0">
            <a:noAutofit/>
          </a:bodyPr>
          <a:lstStyle/>
          <a:p>
            <a:pPr lvl="0">
              <a:spcBef>
                <a:spcPts val="0"/>
              </a:spcBef>
              <a:buNone/>
            </a:pPr>
            <a:r>
              <a:rPr lang="en-US" sz="1200" dirty="0">
                <a:latin typeface="Arial Narrow Regular" charset="0"/>
                <a:ea typeface="Arial Narrow Regular" charset="0"/>
                <a:cs typeface="Arial Narrow Regular" charset="0"/>
                <a:sym typeface="Gill Sans"/>
              </a:rPr>
              <a:t>GIF Credit: Mark Almanza, created from </a:t>
            </a:r>
            <a:endParaRPr lang="en-US" sz="1200" dirty="0" smtClean="0">
              <a:latin typeface="Arial Narrow Regular" charset="0"/>
              <a:ea typeface="Arial Narrow Regular" charset="0"/>
              <a:cs typeface="Arial Narrow Regular" charset="0"/>
              <a:sym typeface="Gill Sans"/>
            </a:endParaRPr>
          </a:p>
          <a:p>
            <a:pPr lvl="0">
              <a:spcBef>
                <a:spcPts val="0"/>
              </a:spcBef>
              <a:buNone/>
            </a:pPr>
            <a:r>
              <a:rPr lang="en-US" sz="1000" u="sng" dirty="0" smtClean="0">
                <a:solidFill>
                  <a:schemeClr val="hlink"/>
                </a:solidFill>
                <a:latin typeface="Arial Narrow Regular" charset="0"/>
                <a:ea typeface="Arial Narrow Regular" charset="0"/>
                <a:cs typeface="Arial Narrow Regular" charset="0"/>
                <a:sym typeface="Gill Sans"/>
                <a:hlinkClick r:id="rId6"/>
              </a:rPr>
              <a:t>https</a:t>
            </a:r>
            <a:r>
              <a:rPr lang="en-US" sz="1000" u="sng" dirty="0">
                <a:solidFill>
                  <a:schemeClr val="hlink"/>
                </a:solidFill>
                <a:latin typeface="Arial Narrow Regular" charset="0"/>
                <a:ea typeface="Arial Narrow Regular" charset="0"/>
                <a:cs typeface="Arial Narrow Regular" charset="0"/>
                <a:sym typeface="Gill Sans"/>
                <a:hlinkClick r:id="rId6"/>
              </a:rPr>
              <a:t>://data.arlingtonva.us/visualizations/25934/police-incident-log-map-last-90-days/</a:t>
            </a:r>
            <a:r>
              <a:rPr lang="en-US" sz="1000" dirty="0">
                <a:latin typeface="Arial Narrow Regular" charset="0"/>
                <a:ea typeface="Arial Narrow Regular" charset="0"/>
                <a:cs typeface="Arial Narrow Regular" charset="0"/>
                <a:sym typeface="Gill Sans"/>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a:spLocks noGrp="1"/>
          </p:cNvSpPr>
          <p:nvPr>
            <p:ph type="title"/>
          </p:nvPr>
        </p:nvSpPr>
        <p:spPr>
          <a:xfrm>
            <a:off x="457200" y="0"/>
            <a:ext cx="8229600" cy="857250"/>
          </a:xfrm>
          <a:prstGeom prst="rect">
            <a:avLst/>
          </a:prstGeom>
        </p:spPr>
        <p:txBody>
          <a:bodyPr lIns="91425" tIns="91425" rIns="91425" bIns="91425" anchor="ctr" anchorCtr="0">
            <a:noAutofit/>
          </a:bodyPr>
          <a:lstStyle/>
          <a:p>
            <a:pPr lvl="0">
              <a:spcBef>
                <a:spcPts val="0"/>
              </a:spcBef>
              <a:buNone/>
            </a:pPr>
            <a:r>
              <a:rPr lang="en-US" dirty="0"/>
              <a:t>Visualization Access</a:t>
            </a:r>
          </a:p>
        </p:txBody>
      </p:sp>
      <p:sp>
        <p:nvSpPr>
          <p:cNvPr id="3" name="Text Placeholder 2"/>
          <p:cNvSpPr>
            <a:spLocks noGrp="1"/>
          </p:cNvSpPr>
          <p:nvPr>
            <p:ph type="body" idx="1"/>
          </p:nvPr>
        </p:nvSpPr>
        <p:spPr>
          <a:xfrm>
            <a:off x="0" y="939171"/>
            <a:ext cx="6322741" cy="3394472"/>
          </a:xfrm>
        </p:spPr>
        <p:txBody>
          <a:bodyPr/>
          <a:lstStyle/>
          <a:p>
            <a:r>
              <a:rPr lang="en-US" sz="2400" dirty="0" smtClean="0">
                <a:latin typeface="Arial Narrow" charset="0"/>
                <a:ea typeface="Arial Narrow" charset="0"/>
                <a:cs typeface="Arial Narrow" charset="0"/>
              </a:rPr>
              <a:t>Tools for creating visualizations should:</a:t>
            </a:r>
          </a:p>
          <a:p>
            <a:pPr lvl="1"/>
            <a:r>
              <a:rPr lang="en-US" sz="2000" dirty="0" smtClean="0">
                <a:latin typeface="Arial Narrow" charset="0"/>
                <a:ea typeface="Arial Narrow" charset="0"/>
                <a:cs typeface="Arial Narrow" charset="0"/>
              </a:rPr>
              <a:t> Be quickly, easily accessible from data view</a:t>
            </a:r>
          </a:p>
          <a:p>
            <a:pPr lvl="1"/>
            <a:r>
              <a:rPr lang="en-US" sz="2000" dirty="0">
                <a:latin typeface="Arial Narrow" charset="0"/>
                <a:ea typeface="Arial Narrow" charset="0"/>
                <a:cs typeface="Arial Narrow" charset="0"/>
              </a:rPr>
              <a:t> </a:t>
            </a:r>
            <a:r>
              <a:rPr lang="en-US" sz="2000" dirty="0" smtClean="0">
                <a:latin typeface="Arial Narrow" charset="0"/>
                <a:ea typeface="Arial Narrow" charset="0"/>
                <a:cs typeface="Arial Narrow" charset="0"/>
              </a:rPr>
              <a:t>Be clearly labeled &amp; easy to navigate</a:t>
            </a:r>
          </a:p>
          <a:p>
            <a:pPr lvl="1"/>
            <a:r>
              <a:rPr lang="en-US" sz="2000" dirty="0">
                <a:latin typeface="Arial Narrow" charset="0"/>
                <a:ea typeface="Arial Narrow" charset="0"/>
                <a:cs typeface="Arial Narrow" charset="0"/>
              </a:rPr>
              <a:t> </a:t>
            </a:r>
            <a:r>
              <a:rPr lang="en-US" sz="2000" dirty="0" smtClean="0">
                <a:latin typeface="Arial Narrow" charset="0"/>
                <a:ea typeface="Arial Narrow" charset="0"/>
                <a:cs typeface="Arial Narrow" charset="0"/>
              </a:rPr>
              <a:t>Bonus: Be reactive to data type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xfrm>
            <a:off x="375600" y="205975"/>
            <a:ext cx="8387400" cy="857400"/>
          </a:xfrm>
          <a:prstGeom prst="rect">
            <a:avLst/>
          </a:prstGeom>
        </p:spPr>
        <p:txBody>
          <a:bodyPr lIns="91425" tIns="91425" rIns="91425" bIns="91425" anchor="ctr" anchorCtr="0">
            <a:noAutofit/>
          </a:bodyPr>
          <a:lstStyle/>
          <a:p>
            <a:pPr lvl="0">
              <a:spcBef>
                <a:spcPts val="0"/>
              </a:spcBef>
              <a:buNone/>
            </a:pPr>
            <a:r>
              <a:rPr lang="en-US" dirty="0"/>
              <a:t>Access </a:t>
            </a:r>
            <a:r>
              <a:rPr lang="en-US" dirty="0" err="1"/>
              <a:t>viz</a:t>
            </a:r>
            <a:r>
              <a:rPr lang="en-US" dirty="0"/>
              <a:t> tools </a:t>
            </a:r>
            <a:r>
              <a:rPr lang="en-US" dirty="0">
                <a:latin typeface="Arial Narrow Regular" charset="0"/>
                <a:ea typeface="Arial Narrow Regular" charset="0"/>
                <a:cs typeface="Arial Narrow Regular" charset="0"/>
                <a:sym typeface="Gill Sans"/>
              </a:rPr>
              <a:t>quickly &amp; easily from data view</a:t>
            </a:r>
          </a:p>
        </p:txBody>
      </p:sp>
      <p:sp>
        <p:nvSpPr>
          <p:cNvPr id="560" name="Shape 560"/>
          <p:cNvSpPr txBox="1">
            <a:spLocks noGrp="1"/>
          </p:cNvSpPr>
          <p:nvPr>
            <p:ph type="body" idx="1"/>
          </p:nvPr>
        </p:nvSpPr>
        <p:spPr>
          <a:xfrm>
            <a:off x="457200" y="1067096"/>
            <a:ext cx="4040100" cy="479700"/>
          </a:xfrm>
          <a:prstGeom prst="rect">
            <a:avLst/>
          </a:prstGeom>
        </p:spPr>
        <p:txBody>
          <a:bodyPr lIns="91425" tIns="91425" rIns="91425" bIns="91425" anchor="b" anchorCtr="0">
            <a:noAutofit/>
          </a:bodyPr>
          <a:lstStyle/>
          <a:p>
            <a:pPr lvl="0">
              <a:spcBef>
                <a:spcPts val="0"/>
              </a:spcBef>
              <a:buNone/>
            </a:pPr>
            <a:r>
              <a:rPr lang="en-US" sz="1800" b="0" dirty="0"/>
              <a:t>e.g. AC ODP - Civilian Labor Force: Monthly civilian labor force for AC and </a:t>
            </a:r>
            <a:r>
              <a:rPr lang="en-US" sz="1800" b="0" dirty="0" err="1"/>
              <a:t>NoVa</a:t>
            </a:r>
            <a:endParaRPr lang="en-US" sz="1800" b="0" dirty="0"/>
          </a:p>
        </p:txBody>
      </p:sp>
      <p:sp>
        <p:nvSpPr>
          <p:cNvPr id="561" name="Shape 561"/>
          <p:cNvSpPr txBox="1">
            <a:spLocks noGrp="1"/>
          </p:cNvSpPr>
          <p:nvPr>
            <p:ph type="body" idx="3"/>
          </p:nvPr>
        </p:nvSpPr>
        <p:spPr>
          <a:xfrm>
            <a:off x="4645032" y="1056476"/>
            <a:ext cx="4199568" cy="479700"/>
          </a:xfrm>
          <a:prstGeom prst="rect">
            <a:avLst/>
          </a:prstGeom>
        </p:spPr>
        <p:txBody>
          <a:bodyPr lIns="91425" tIns="91425" rIns="91425" bIns="91425" anchor="b" anchorCtr="0">
            <a:noAutofit/>
          </a:bodyPr>
          <a:lstStyle/>
          <a:p>
            <a:pPr lvl="0">
              <a:spcBef>
                <a:spcPts val="0"/>
              </a:spcBef>
              <a:buNone/>
            </a:pPr>
            <a:r>
              <a:rPr lang="en-US" sz="1800" b="0" dirty="0"/>
              <a:t>e.g. Chicago ODP - Current Employee Names, Salaries, and Position Title</a:t>
            </a:r>
          </a:p>
        </p:txBody>
      </p:sp>
      <p:pic>
        <p:nvPicPr>
          <p:cNvPr id="562" name="Shape 562" descr="VizAccessGood2.png"/>
          <p:cNvPicPr preferRelativeResize="0"/>
          <p:nvPr/>
        </p:nvPicPr>
        <p:blipFill rotWithShape="1">
          <a:blip r:embed="rId3">
            <a:alphaModFix/>
          </a:blip>
          <a:srcRect l="4121" r="2620"/>
          <a:stretch/>
        </p:blipFill>
        <p:spPr>
          <a:xfrm>
            <a:off x="4645024" y="1414825"/>
            <a:ext cx="4040100" cy="2657385"/>
          </a:xfrm>
          <a:prstGeom prst="rect">
            <a:avLst/>
          </a:prstGeom>
          <a:noFill/>
          <a:ln>
            <a:noFill/>
          </a:ln>
        </p:spPr>
      </p:pic>
      <p:sp>
        <p:nvSpPr>
          <p:cNvPr id="563" name="Shape 563"/>
          <p:cNvSpPr txBox="1"/>
          <p:nvPr/>
        </p:nvSpPr>
        <p:spPr>
          <a:xfrm>
            <a:off x="4636250" y="4102088"/>
            <a:ext cx="4208350" cy="535800"/>
          </a:xfrm>
          <a:prstGeom prst="rect">
            <a:avLst/>
          </a:prstGeom>
          <a:noFill/>
          <a:ln>
            <a:noFill/>
          </a:ln>
        </p:spPr>
        <p:txBody>
          <a:bodyPr lIns="91425" tIns="91425" rIns="91425" bIns="91425" anchor="ctr" anchorCtr="0">
            <a:noAutofit/>
          </a:bodyPr>
          <a:lstStyle/>
          <a:p>
            <a:pPr lvl="0" rtl="0">
              <a:spcBef>
                <a:spcPts val="0"/>
              </a:spcBef>
              <a:buNone/>
            </a:pPr>
            <a:r>
              <a:rPr lang="en-US" u="sng" dirty="0">
                <a:solidFill>
                  <a:schemeClr val="hlink"/>
                </a:solidFill>
                <a:latin typeface="Arial Narrow Regular" charset="0"/>
                <a:ea typeface="Arial Narrow Regular" charset="0"/>
                <a:cs typeface="Arial Narrow Regular" charset="0"/>
                <a:sym typeface="Gill Sans"/>
                <a:hlinkClick r:id="rId4"/>
              </a:rPr>
              <a:t>https://data.cityofchicago.org/Administration-Finance/Current-Employee-Names-Salaries-and-Position-Title/xzkq-xp2w</a:t>
            </a:r>
          </a:p>
        </p:txBody>
      </p:sp>
      <p:pic>
        <p:nvPicPr>
          <p:cNvPr id="564" name="Shape 564" descr="AccessViz-Bad.png"/>
          <p:cNvPicPr preferRelativeResize="0"/>
          <p:nvPr/>
        </p:nvPicPr>
        <p:blipFill rotWithShape="1">
          <a:blip r:embed="rId5">
            <a:alphaModFix/>
          </a:blip>
          <a:srcRect t="22921" r="49199" b="20911"/>
          <a:stretch/>
        </p:blipFill>
        <p:spPr>
          <a:xfrm>
            <a:off x="268525" y="1542451"/>
            <a:ext cx="4228775" cy="2402125"/>
          </a:xfrm>
          <a:prstGeom prst="rect">
            <a:avLst/>
          </a:prstGeom>
          <a:noFill/>
          <a:ln>
            <a:noFill/>
          </a:ln>
        </p:spPr>
      </p:pic>
      <p:sp>
        <p:nvSpPr>
          <p:cNvPr id="565" name="Shape 565"/>
          <p:cNvSpPr txBox="1"/>
          <p:nvPr/>
        </p:nvSpPr>
        <p:spPr>
          <a:xfrm>
            <a:off x="375600" y="4181575"/>
            <a:ext cx="6878400" cy="528000"/>
          </a:xfrm>
          <a:prstGeom prst="rect">
            <a:avLst/>
          </a:prstGeom>
          <a:noFill/>
          <a:ln>
            <a:noFill/>
          </a:ln>
        </p:spPr>
        <p:txBody>
          <a:bodyPr lIns="91425" tIns="91425" rIns="91425" bIns="91425" anchor="ctr" anchorCtr="0">
            <a:noAutofit/>
          </a:bodyPr>
          <a:lstStyle/>
          <a:p>
            <a:pPr lvl="0" rtl="0">
              <a:spcBef>
                <a:spcPts val="0"/>
              </a:spcBef>
              <a:buNone/>
            </a:pPr>
            <a:r>
              <a:rPr lang="en-US" u="sng" dirty="0">
                <a:solidFill>
                  <a:schemeClr val="hlink"/>
                </a:solidFill>
                <a:latin typeface="Arial Narrow Regular" charset="0"/>
                <a:ea typeface="Arial Narrow Regular" charset="0"/>
                <a:cs typeface="Arial Narrow Regular" charset="0"/>
                <a:sym typeface="Gill Sans"/>
                <a:hlinkClick r:id="rId6"/>
              </a:rPr>
              <a:t>https://data.arlingtonva.us/dataviews/227239/civilian-labor-force/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533400" y="205979"/>
            <a:ext cx="8229600" cy="857400"/>
          </a:xfrm>
          <a:prstGeom prst="rect">
            <a:avLst/>
          </a:prstGeom>
        </p:spPr>
        <p:txBody>
          <a:bodyPr lIns="91425" tIns="91425" rIns="91425" bIns="91425" anchor="ctr" anchorCtr="0">
            <a:noAutofit/>
          </a:bodyPr>
          <a:lstStyle/>
          <a:p>
            <a:pPr lvl="0">
              <a:spcBef>
                <a:spcPts val="0"/>
              </a:spcBef>
              <a:buNone/>
            </a:pPr>
            <a:r>
              <a:rPr lang="en-US" dirty="0" err="1"/>
              <a:t>Viz</a:t>
            </a:r>
            <a:r>
              <a:rPr lang="en-US" dirty="0"/>
              <a:t> tools are</a:t>
            </a:r>
            <a:r>
              <a:rPr lang="en-US" dirty="0">
                <a:latin typeface="Arial Narrow Regular" charset="0"/>
                <a:ea typeface="Arial Narrow Regular" charset="0"/>
                <a:cs typeface="Arial Narrow Regular" charset="0"/>
                <a:sym typeface="Gill Sans"/>
              </a:rPr>
              <a:t> clearly labeled &amp; easy to navigate </a:t>
            </a:r>
          </a:p>
        </p:txBody>
      </p:sp>
      <p:sp>
        <p:nvSpPr>
          <p:cNvPr id="572" name="Shape 572"/>
          <p:cNvSpPr txBox="1">
            <a:spLocks noGrp="1"/>
          </p:cNvSpPr>
          <p:nvPr>
            <p:ph type="body" idx="1"/>
          </p:nvPr>
        </p:nvSpPr>
        <p:spPr>
          <a:xfrm>
            <a:off x="496463" y="920936"/>
            <a:ext cx="8229600" cy="479700"/>
          </a:xfrm>
          <a:prstGeom prst="rect">
            <a:avLst/>
          </a:prstGeom>
        </p:spPr>
        <p:txBody>
          <a:bodyPr lIns="91425" tIns="91425" rIns="91425" bIns="91425" anchor="b" anchorCtr="0">
            <a:noAutofit/>
          </a:bodyPr>
          <a:lstStyle/>
          <a:p>
            <a:pPr lvl="0">
              <a:spcBef>
                <a:spcPts val="0"/>
              </a:spcBef>
              <a:buNone/>
            </a:pPr>
            <a:r>
              <a:rPr lang="en-US" sz="2000" b="0" dirty="0"/>
              <a:t>e.g. AC ODP - Civilian Labor Force: Monthly civilian labor force for AC and </a:t>
            </a:r>
            <a:r>
              <a:rPr lang="en-US" sz="2000" b="0" dirty="0" err="1"/>
              <a:t>NoVa</a:t>
            </a:r>
            <a:endParaRPr lang="en-US" sz="2000" b="0" dirty="0"/>
          </a:p>
        </p:txBody>
      </p:sp>
      <p:pic>
        <p:nvPicPr>
          <p:cNvPr id="573" name="Shape 573" descr="NavigationofTool-Bad.png"/>
          <p:cNvPicPr preferRelativeResize="0"/>
          <p:nvPr/>
        </p:nvPicPr>
        <p:blipFill rotWithShape="1">
          <a:blip r:embed="rId3">
            <a:alphaModFix/>
          </a:blip>
          <a:srcRect l="1205" t="9288"/>
          <a:stretch/>
        </p:blipFill>
        <p:spPr>
          <a:xfrm>
            <a:off x="555501" y="1400636"/>
            <a:ext cx="8111524" cy="2999911"/>
          </a:xfrm>
          <a:prstGeom prst="rect">
            <a:avLst/>
          </a:prstGeom>
          <a:noFill/>
          <a:ln>
            <a:noFill/>
          </a:ln>
        </p:spPr>
      </p:pic>
      <p:sp>
        <p:nvSpPr>
          <p:cNvPr id="574" name="Shape 574"/>
          <p:cNvSpPr txBox="1"/>
          <p:nvPr/>
        </p:nvSpPr>
        <p:spPr>
          <a:xfrm>
            <a:off x="4316930" y="4265276"/>
            <a:ext cx="4446070" cy="528000"/>
          </a:xfrm>
          <a:prstGeom prst="rect">
            <a:avLst/>
          </a:prstGeom>
          <a:noFill/>
          <a:ln>
            <a:noFill/>
          </a:ln>
        </p:spPr>
        <p:txBody>
          <a:bodyPr lIns="91425" tIns="91425" rIns="91425" bIns="91425" anchor="ctr" anchorCtr="0">
            <a:noAutofit/>
          </a:bodyPr>
          <a:lstStyle/>
          <a:p>
            <a:pPr lvl="0" rtl="0">
              <a:spcBef>
                <a:spcPts val="0"/>
              </a:spcBef>
              <a:buNone/>
            </a:pPr>
            <a:r>
              <a:rPr lang="en-US" u="sng" dirty="0">
                <a:solidFill>
                  <a:schemeClr val="hlink"/>
                </a:solidFill>
                <a:latin typeface="Arial Narrow Regular" charset="0"/>
                <a:ea typeface="Arial Narrow Regular" charset="0"/>
                <a:cs typeface="Arial Narrow Regular" charset="0"/>
                <a:sym typeface="Gill Sans"/>
                <a:hlinkClick r:id="rId4"/>
              </a:rPr>
              <a:t>https://data.arlingtonva.us/dataviews/227239/civilian-labor-force/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body" idx="4294967295"/>
          </p:nvPr>
        </p:nvSpPr>
        <p:spPr>
          <a:xfrm>
            <a:off x="6603010" y="1086300"/>
            <a:ext cx="2279400" cy="1252613"/>
          </a:xfrm>
          <a:prstGeom prst="rect">
            <a:avLst/>
          </a:prstGeom>
        </p:spPr>
        <p:txBody>
          <a:bodyPr lIns="91425" tIns="91425" rIns="91425" bIns="91425" anchor="t" anchorCtr="0">
            <a:noAutofit/>
          </a:bodyPr>
          <a:lstStyle/>
          <a:p>
            <a:pPr marL="0" lvl="0" indent="0" rtl="0">
              <a:spcBef>
                <a:spcPts val="0"/>
              </a:spcBef>
              <a:buNone/>
            </a:pPr>
            <a:r>
              <a:rPr lang="en-US" sz="2000" dirty="0">
                <a:latin typeface="Arial Narrow Regular" charset="0"/>
                <a:ea typeface="Arial Narrow Regular" charset="0"/>
                <a:cs typeface="Arial Narrow Regular" charset="0"/>
              </a:rPr>
              <a:t>e.g. San Francisco ODP - Mobile Food Facility Permits </a:t>
            </a:r>
          </a:p>
        </p:txBody>
      </p:sp>
      <p:pic>
        <p:nvPicPr>
          <p:cNvPr id="581" name="Shape 581" descr="FoodTruckEx1.png"/>
          <p:cNvPicPr preferRelativeResize="0"/>
          <p:nvPr/>
        </p:nvPicPr>
        <p:blipFill>
          <a:blip r:embed="rId3">
            <a:alphaModFix/>
          </a:blip>
          <a:stretch>
            <a:fillRect/>
          </a:stretch>
        </p:blipFill>
        <p:spPr>
          <a:xfrm>
            <a:off x="0" y="303675"/>
            <a:ext cx="6671773" cy="4557449"/>
          </a:xfrm>
          <a:prstGeom prst="rect">
            <a:avLst/>
          </a:prstGeom>
          <a:noFill/>
          <a:ln>
            <a:noFill/>
          </a:ln>
        </p:spPr>
      </p:pic>
      <p:sp>
        <p:nvSpPr>
          <p:cNvPr id="582" name="Shape 582"/>
          <p:cNvSpPr txBox="1"/>
          <p:nvPr/>
        </p:nvSpPr>
        <p:spPr>
          <a:xfrm>
            <a:off x="685800" y="4408200"/>
            <a:ext cx="7174200" cy="1116300"/>
          </a:xfrm>
          <a:prstGeom prst="rect">
            <a:avLst/>
          </a:prstGeom>
          <a:noFill/>
          <a:ln>
            <a:noFill/>
          </a:ln>
        </p:spPr>
        <p:txBody>
          <a:bodyPr lIns="91425" tIns="91425" rIns="91425" bIns="91425" anchor="ctr" anchorCtr="0">
            <a:noAutofit/>
          </a:bodyPr>
          <a:lstStyle/>
          <a:p>
            <a:pPr lvl="0" rtl="0">
              <a:spcBef>
                <a:spcPts val="560"/>
              </a:spcBef>
              <a:buNone/>
            </a:pPr>
            <a:r>
              <a:rPr lang="en-US" sz="1200" u="sng" dirty="0">
                <a:solidFill>
                  <a:schemeClr val="hlink"/>
                </a:solidFill>
                <a:latin typeface="Arial Narrow Regular" charset="0"/>
                <a:ea typeface="Arial Narrow Regular" charset="0"/>
                <a:cs typeface="Arial Narrow Regular" charset="0"/>
                <a:sym typeface="Gill Sans"/>
                <a:hlinkClick r:id="rId4"/>
              </a:rPr>
              <a:t>https://data.sfgov.org/Economy-and-Community/Mobile-Food-Facility-Permit/rqzj-sfat</a:t>
            </a:r>
          </a:p>
        </p:txBody>
      </p:sp>
      <p:pic>
        <p:nvPicPr>
          <p:cNvPr id="583" name="Shape 583" descr="FoodTruckEx2.png"/>
          <p:cNvPicPr preferRelativeResize="0"/>
          <p:nvPr/>
        </p:nvPicPr>
        <p:blipFill>
          <a:blip r:embed="rId5">
            <a:alphaModFix/>
          </a:blip>
          <a:stretch>
            <a:fillRect/>
          </a:stretch>
        </p:blipFill>
        <p:spPr>
          <a:xfrm>
            <a:off x="6995525" y="2356775"/>
            <a:ext cx="1982649" cy="1861825"/>
          </a:xfrm>
          <a:prstGeom prst="rect">
            <a:avLst/>
          </a:prstGeom>
          <a:noFill/>
          <a:ln>
            <a:noFill/>
          </a:ln>
        </p:spPr>
      </p:pic>
      <p:cxnSp>
        <p:nvCxnSpPr>
          <p:cNvPr id="584" name="Shape 584"/>
          <p:cNvCxnSpPr/>
          <p:nvPr/>
        </p:nvCxnSpPr>
        <p:spPr>
          <a:xfrm>
            <a:off x="6663525" y="2272350"/>
            <a:ext cx="337800" cy="760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a:spLocks noGrp="1"/>
          </p:cNvSpPr>
          <p:nvPr>
            <p:ph type="title"/>
          </p:nvPr>
        </p:nvSpPr>
        <p:spPr>
          <a:xfrm>
            <a:off x="722312" y="3305176"/>
            <a:ext cx="7772400" cy="1021500"/>
          </a:xfrm>
          <a:prstGeom prst="rect">
            <a:avLst/>
          </a:prstGeom>
        </p:spPr>
        <p:txBody>
          <a:bodyPr lIns="91425" tIns="91425" rIns="91425" bIns="91425" anchor="t" anchorCtr="0">
            <a:noAutofit/>
          </a:bodyPr>
          <a:lstStyle/>
          <a:p>
            <a:pPr lvl="0">
              <a:spcBef>
                <a:spcPts val="0"/>
              </a:spcBef>
              <a:buNone/>
            </a:pPr>
            <a:r>
              <a:rPr lang="en-US" dirty="0"/>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57200" y="205979"/>
            <a:ext cx="8229600" cy="857400"/>
          </a:xfrm>
          <a:prstGeom prst="rect">
            <a:avLst/>
          </a:prstGeom>
        </p:spPr>
        <p:txBody>
          <a:bodyPr lIns="91425" tIns="91425" rIns="91425" bIns="91425" anchor="ctr" anchorCtr="0">
            <a:noAutofit/>
          </a:bodyPr>
          <a:lstStyle/>
          <a:p>
            <a:pPr lvl="0">
              <a:spcBef>
                <a:spcPts val="0"/>
              </a:spcBef>
              <a:buNone/>
            </a:pPr>
            <a:r>
              <a:rPr lang="en-US" dirty="0"/>
              <a:t>Organization</a:t>
            </a:r>
          </a:p>
        </p:txBody>
      </p:sp>
      <p:sp>
        <p:nvSpPr>
          <p:cNvPr id="89" name="Shape 89"/>
          <p:cNvSpPr txBox="1">
            <a:spLocks noGrp="1"/>
          </p:cNvSpPr>
          <p:nvPr>
            <p:ph type="body" idx="1"/>
          </p:nvPr>
        </p:nvSpPr>
        <p:spPr>
          <a:xfrm>
            <a:off x="301083" y="929268"/>
            <a:ext cx="8229600" cy="2281846"/>
          </a:xfrm>
          <a:prstGeom prst="rect">
            <a:avLst/>
          </a:prstGeom>
        </p:spPr>
        <p:txBody>
          <a:bodyPr lIns="91425" tIns="91425" rIns="91425" bIns="91425" anchor="ctr" anchorCtr="0">
            <a:noAutofit/>
          </a:bodyPr>
          <a:lstStyle/>
          <a:p>
            <a:pPr marL="457200" lvl="0" indent="-381000" rtl="0">
              <a:spcBef>
                <a:spcPts val="0"/>
              </a:spcBef>
              <a:buSzPct val="100000"/>
              <a:buFont typeface="Arial Narrow"/>
            </a:pPr>
            <a:r>
              <a:rPr lang="en-US" sz="2400" dirty="0">
                <a:latin typeface="Arial Narrow"/>
                <a:ea typeface="Arial Narrow"/>
                <a:cs typeface="Arial Narrow"/>
                <a:sym typeface="Arial Narrow"/>
              </a:rPr>
              <a:t>Importance of </a:t>
            </a:r>
            <a:r>
              <a:rPr lang="en-US" sz="2400" dirty="0" smtClean="0">
                <a:latin typeface="Arial Narrow"/>
                <a:ea typeface="Arial Narrow"/>
                <a:cs typeface="Arial Narrow"/>
                <a:sym typeface="Arial Narrow"/>
              </a:rPr>
              <a:t>Context</a:t>
            </a:r>
          </a:p>
          <a:p>
            <a:pPr marL="804862" lvl="1" indent="-381000">
              <a:spcBef>
                <a:spcPts val="0"/>
              </a:spcBef>
              <a:buFont typeface="Arial Narrow"/>
            </a:pPr>
            <a:r>
              <a:rPr lang="en-US" sz="2000" dirty="0" smtClean="0">
                <a:latin typeface="Arial Narrow"/>
                <a:ea typeface="Arial Narrow"/>
                <a:cs typeface="Arial Narrow"/>
                <a:sym typeface="Arial Narrow"/>
              </a:rPr>
              <a:t>Include </a:t>
            </a:r>
            <a:r>
              <a:rPr lang="en-US" sz="2000" dirty="0">
                <a:latin typeface="Arial Narrow"/>
                <a:ea typeface="Arial Narrow"/>
                <a:cs typeface="Arial Narrow"/>
                <a:sym typeface="Arial Narrow"/>
              </a:rPr>
              <a:t>descriptive </a:t>
            </a:r>
            <a:r>
              <a:rPr lang="en-US" sz="2000" dirty="0" smtClean="0">
                <a:latin typeface="Arial Narrow"/>
                <a:ea typeface="Arial Narrow"/>
                <a:cs typeface="Arial Narrow"/>
                <a:sym typeface="Arial Narrow"/>
              </a:rPr>
              <a:t>information</a:t>
            </a:r>
          </a:p>
          <a:p>
            <a:pPr marL="804862" lvl="1" indent="-381000">
              <a:spcBef>
                <a:spcPts val="0"/>
              </a:spcBef>
              <a:buFont typeface="Arial Narrow"/>
            </a:pPr>
            <a:r>
              <a:rPr lang="en-US" sz="2000" dirty="0" smtClean="0">
                <a:latin typeface="Arial Narrow"/>
                <a:ea typeface="Arial Narrow"/>
                <a:cs typeface="Arial Narrow"/>
                <a:sym typeface="Arial Narrow"/>
              </a:rPr>
              <a:t>Give </a:t>
            </a:r>
            <a:r>
              <a:rPr lang="en-US" sz="2000" dirty="0">
                <a:latin typeface="Arial Narrow"/>
                <a:ea typeface="Arial Narrow"/>
                <a:cs typeface="Arial Narrow"/>
                <a:sym typeface="Arial Narrow"/>
              </a:rPr>
              <a:t>explicit </a:t>
            </a:r>
            <a:r>
              <a:rPr lang="en-US" sz="2000" dirty="0" smtClean="0">
                <a:latin typeface="Arial Narrow"/>
                <a:ea typeface="Arial Narrow"/>
                <a:cs typeface="Arial Narrow"/>
                <a:sym typeface="Arial Narrow"/>
              </a:rPr>
              <a:t>cues </a:t>
            </a:r>
          </a:p>
          <a:p>
            <a:pPr marL="804862" lvl="1" indent="-381000">
              <a:spcBef>
                <a:spcPts val="0"/>
              </a:spcBef>
              <a:buFont typeface="Arial Narrow"/>
            </a:pPr>
            <a:r>
              <a:rPr lang="en-US" sz="2000" dirty="0" smtClean="0">
                <a:latin typeface="Arial Narrow"/>
                <a:ea typeface="Arial Narrow"/>
                <a:cs typeface="Arial Narrow"/>
                <a:sym typeface="Arial Narrow"/>
              </a:rPr>
              <a:t>Provide </a:t>
            </a:r>
            <a:r>
              <a:rPr lang="en-US" sz="2000" dirty="0">
                <a:latin typeface="Arial Narrow"/>
                <a:ea typeface="Arial Narrow"/>
                <a:cs typeface="Arial Narrow"/>
                <a:sym typeface="Arial Narrow"/>
              </a:rPr>
              <a:t>additional resources to aid users in their exploration</a:t>
            </a:r>
          </a:p>
          <a:p>
            <a:pPr marL="0" lvl="0" indent="-69850">
              <a:spcBef>
                <a:spcPts val="0"/>
              </a:spcBef>
              <a:buClr>
                <a:schemeClr val="dk1"/>
              </a:buClr>
              <a:buSzPct val="45833"/>
              <a:buFont typeface="Arial"/>
              <a:buNone/>
            </a:pPr>
            <a:endParaRPr sz="2400" dirty="0">
              <a:latin typeface="Arial Narrow"/>
              <a:ea typeface="Arial Narrow"/>
              <a:cs typeface="Arial Narrow"/>
              <a:sym typeface="Arial Narrow"/>
            </a:endParaRPr>
          </a:p>
          <a:p>
            <a:pPr lvl="0">
              <a:spcBef>
                <a:spcPts val="0"/>
              </a:spcBef>
              <a:buNone/>
            </a:pPr>
            <a:endParaRPr sz="2400" dirty="0">
              <a:latin typeface="Arial Narrow"/>
              <a:ea typeface="Arial Narrow"/>
              <a:cs typeface="Arial Narrow"/>
              <a:sym typeface="Arial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233894" y="205979"/>
            <a:ext cx="8571850" cy="857250"/>
          </a:xfrm>
          <a:prstGeom prst="rect">
            <a:avLst/>
          </a:prstGeom>
        </p:spPr>
        <p:txBody>
          <a:bodyPr lIns="91425" tIns="91425" rIns="91425" bIns="91425" anchor="ctr" anchorCtr="0">
            <a:noAutofit/>
          </a:bodyPr>
          <a:lstStyle/>
          <a:p>
            <a:pPr lvl="0">
              <a:spcBef>
                <a:spcPts val="0"/>
              </a:spcBef>
              <a:buClr>
                <a:schemeClr val="dk1"/>
              </a:buClr>
              <a:buSzPct val="55000"/>
              <a:buFont typeface="Arial"/>
              <a:buNone/>
            </a:pPr>
            <a:r>
              <a:rPr lang="en-US" dirty="0">
                <a:latin typeface="Arial Narrow"/>
                <a:ea typeface="Arial Narrow"/>
                <a:cs typeface="Arial Narrow"/>
                <a:sym typeface="Arial Narrow"/>
              </a:rPr>
              <a:t>Each web page and each table should be organized consistently</a:t>
            </a:r>
          </a:p>
        </p:txBody>
      </p:sp>
      <p:pic>
        <p:nvPicPr>
          <p:cNvPr id="96" name="Shape 96" descr="Screen Shot 2016-06-16 at 9.38.12 AM.png"/>
          <p:cNvPicPr preferRelativeResize="0"/>
          <p:nvPr/>
        </p:nvPicPr>
        <p:blipFill rotWithShape="1">
          <a:blip r:embed="rId3">
            <a:alphaModFix/>
          </a:blip>
          <a:srcRect l="12863" t="8366" r="35807" b="47527"/>
          <a:stretch/>
        </p:blipFill>
        <p:spPr>
          <a:xfrm>
            <a:off x="114950" y="1437425"/>
            <a:ext cx="4224326" cy="2200150"/>
          </a:xfrm>
          <a:prstGeom prst="rect">
            <a:avLst/>
          </a:prstGeom>
          <a:noFill/>
          <a:ln>
            <a:noFill/>
          </a:ln>
        </p:spPr>
      </p:pic>
      <p:pic>
        <p:nvPicPr>
          <p:cNvPr id="97" name="Shape 97" descr="Screen Shot 2016-06-16 at 9.39.44 AM.png"/>
          <p:cNvPicPr preferRelativeResize="0"/>
          <p:nvPr/>
        </p:nvPicPr>
        <p:blipFill rotWithShape="1">
          <a:blip r:embed="rId4">
            <a:alphaModFix/>
          </a:blip>
          <a:srcRect l="6567" t="10265" r="48043" b="50952"/>
          <a:stretch/>
        </p:blipFill>
        <p:spPr>
          <a:xfrm>
            <a:off x="4622849" y="1437425"/>
            <a:ext cx="4119926" cy="2200150"/>
          </a:xfrm>
          <a:prstGeom prst="rect">
            <a:avLst/>
          </a:prstGeom>
          <a:noFill/>
          <a:ln>
            <a:noFill/>
          </a:ln>
        </p:spPr>
      </p:pic>
      <p:sp>
        <p:nvSpPr>
          <p:cNvPr id="98" name="Shape 98"/>
          <p:cNvSpPr txBox="1"/>
          <p:nvPr/>
        </p:nvSpPr>
        <p:spPr>
          <a:xfrm>
            <a:off x="4622849" y="4308907"/>
            <a:ext cx="4119900" cy="459600"/>
          </a:xfrm>
          <a:prstGeom prst="rect">
            <a:avLst/>
          </a:prstGeom>
          <a:noFill/>
          <a:ln>
            <a:noFill/>
          </a:ln>
        </p:spPr>
        <p:txBody>
          <a:bodyPr lIns="91425" tIns="91425" rIns="91425" bIns="91425" anchor="t" anchorCtr="0">
            <a:noAutofit/>
          </a:bodyPr>
          <a:lstStyle/>
          <a:p>
            <a:pPr lvl="0">
              <a:spcBef>
                <a:spcPts val="0"/>
              </a:spcBef>
              <a:buNone/>
            </a:pPr>
            <a:r>
              <a:rPr lang="en-US" u="sng">
                <a:solidFill>
                  <a:schemeClr val="hlink"/>
                </a:solidFill>
                <a:latin typeface="Arial Narrow"/>
                <a:ea typeface="Arial Narrow"/>
                <a:cs typeface="Arial Narrow"/>
                <a:sym typeface="Arial Narrow"/>
                <a:hlinkClick r:id="rId5"/>
              </a:rPr>
              <a:t>https://</a:t>
            </a:r>
            <a:r>
              <a:rPr lang="en-US" u="sng" dirty="0">
                <a:solidFill>
                  <a:schemeClr val="hlink"/>
                </a:solidFill>
                <a:latin typeface="Arial Narrow"/>
                <a:ea typeface="Arial Narrow"/>
                <a:cs typeface="Arial Narrow"/>
                <a:sym typeface="Arial Narrow"/>
                <a:hlinkClick r:id="rId5"/>
              </a:rPr>
              <a:t>data.arlingtonva.us/home</a:t>
            </a:r>
          </a:p>
        </p:txBody>
      </p:sp>
      <p:sp>
        <p:nvSpPr>
          <p:cNvPr id="99" name="Shape 99"/>
          <p:cNvSpPr/>
          <p:nvPr/>
        </p:nvSpPr>
        <p:spPr>
          <a:xfrm>
            <a:off x="300750" y="2967725"/>
            <a:ext cx="471900" cy="5085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
        <p:nvSpPr>
          <p:cNvPr id="100" name="Shape 100"/>
          <p:cNvSpPr/>
          <p:nvPr/>
        </p:nvSpPr>
        <p:spPr>
          <a:xfrm>
            <a:off x="4926350" y="3016625"/>
            <a:ext cx="430500" cy="4596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latin typeface="Arial Narrow Regular" charset="0"/>
              <a:ea typeface="Arial Narrow Regular" charset="0"/>
              <a:cs typeface="Arial Narrow Regular"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a:latin typeface="Arial Narrow"/>
                <a:ea typeface="Arial Narrow"/>
                <a:cs typeface="Arial Narrow"/>
                <a:sym typeface="Arial Narrow"/>
              </a:rPr>
              <a:t>Lists of any kind should be sorted in the same manner</a:t>
            </a:r>
          </a:p>
        </p:txBody>
      </p:sp>
      <p:pic>
        <p:nvPicPr>
          <p:cNvPr id="108" name="Shape 108" descr="Lists.png"/>
          <p:cNvPicPr preferRelativeResize="0"/>
          <p:nvPr/>
        </p:nvPicPr>
        <p:blipFill rotWithShape="1">
          <a:blip r:embed="rId3">
            <a:alphaModFix/>
          </a:blip>
          <a:srcRect l="8854" t="13331" r="77470" b="63668"/>
          <a:stretch/>
        </p:blipFill>
        <p:spPr>
          <a:xfrm>
            <a:off x="681157" y="2516903"/>
            <a:ext cx="1434790" cy="1524000"/>
          </a:xfrm>
          <a:prstGeom prst="rect">
            <a:avLst/>
          </a:prstGeom>
          <a:noFill/>
          <a:ln>
            <a:noFill/>
          </a:ln>
        </p:spPr>
      </p:pic>
      <p:pic>
        <p:nvPicPr>
          <p:cNvPr id="109" name="Shape 109" descr="Lists.png"/>
          <p:cNvPicPr preferRelativeResize="0"/>
          <p:nvPr/>
        </p:nvPicPr>
        <p:blipFill rotWithShape="1">
          <a:blip r:embed="rId3">
            <a:alphaModFix/>
          </a:blip>
          <a:srcRect l="8544" t="40309" r="70385" b="15012"/>
          <a:stretch/>
        </p:blipFill>
        <p:spPr>
          <a:xfrm>
            <a:off x="6380939" y="979078"/>
            <a:ext cx="2320730" cy="3075650"/>
          </a:xfrm>
          <a:prstGeom prst="rect">
            <a:avLst/>
          </a:prstGeom>
          <a:noFill/>
          <a:ln>
            <a:noFill/>
          </a:ln>
        </p:spPr>
      </p:pic>
      <p:pic>
        <p:nvPicPr>
          <p:cNvPr id="110" name="Shape 110" descr="Lists.png"/>
          <p:cNvPicPr preferRelativeResize="0"/>
          <p:nvPr/>
        </p:nvPicPr>
        <p:blipFill rotWithShape="1">
          <a:blip r:embed="rId3">
            <a:alphaModFix/>
          </a:blip>
          <a:srcRect l="48341" t="12928" r="8698" b="42546"/>
          <a:stretch/>
        </p:blipFill>
        <p:spPr>
          <a:xfrm>
            <a:off x="2485446" y="1864823"/>
            <a:ext cx="3761678" cy="2529494"/>
          </a:xfrm>
          <a:prstGeom prst="rect">
            <a:avLst/>
          </a:prstGeom>
          <a:noFill/>
          <a:ln>
            <a:noFill/>
          </a:ln>
        </p:spPr>
      </p:pic>
      <p:sp>
        <p:nvSpPr>
          <p:cNvPr id="111" name="Shape 111"/>
          <p:cNvSpPr txBox="1"/>
          <p:nvPr/>
        </p:nvSpPr>
        <p:spPr>
          <a:xfrm>
            <a:off x="6482576" y="4354723"/>
            <a:ext cx="2348100" cy="336712"/>
          </a:xfrm>
          <a:prstGeom prst="rect">
            <a:avLst/>
          </a:prstGeom>
          <a:noFill/>
          <a:ln>
            <a:noFill/>
          </a:ln>
        </p:spPr>
        <p:txBody>
          <a:bodyPr lIns="91425" tIns="91425" rIns="91425" bIns="91425" anchor="t" anchorCtr="0">
            <a:noAutofit/>
          </a:bodyPr>
          <a:lstStyle/>
          <a:p>
            <a:pPr lvl="0">
              <a:spcBef>
                <a:spcPts val="0"/>
              </a:spcBef>
              <a:buNone/>
            </a:pPr>
            <a:r>
              <a:rPr lang="en-US" u="sng" dirty="0">
                <a:solidFill>
                  <a:schemeClr val="hlink"/>
                </a:solidFill>
                <a:latin typeface="Arial Narrow"/>
                <a:ea typeface="Arial Narrow"/>
                <a:cs typeface="Arial Narrow"/>
                <a:sym typeface="Arial Narrow"/>
                <a:hlinkClick r:id="rId4"/>
              </a:rPr>
              <a:t>https://data.arlingtonva.us/home</a:t>
            </a:r>
          </a:p>
        </p:txBody>
      </p:sp>
      <p:sp>
        <p:nvSpPr>
          <p:cNvPr id="8" name="Shape 107"/>
          <p:cNvSpPr txBox="1"/>
          <p:nvPr/>
        </p:nvSpPr>
        <p:spPr>
          <a:xfrm>
            <a:off x="311657" y="1007573"/>
            <a:ext cx="5935467" cy="1167015"/>
          </a:xfrm>
          <a:prstGeom prst="rect">
            <a:avLst/>
          </a:prstGeom>
          <a:noFill/>
          <a:ln>
            <a:noFill/>
          </a:ln>
        </p:spPr>
        <p:txBody>
          <a:bodyPr lIns="91425" tIns="91425" rIns="91425" bIns="91425" anchor="ctr" anchorCtr="0">
            <a:noAutofit/>
          </a:bodyPr>
          <a:lstStyle/>
          <a:p>
            <a:pPr marL="457200" lvl="0" indent="-342900" rtl="0">
              <a:spcBef>
                <a:spcPts val="0"/>
              </a:spcBef>
              <a:buSzPct val="100000"/>
              <a:buFont typeface="Arial" charset="0"/>
              <a:buChar char="•"/>
            </a:pPr>
            <a:r>
              <a:rPr lang="en-US" sz="2400" dirty="0">
                <a:latin typeface="Arial Narrow"/>
                <a:ea typeface="Arial Narrow"/>
                <a:cs typeface="Arial Narrow"/>
                <a:sym typeface="Arial Narrow"/>
              </a:rPr>
              <a:t>Standard: Alphabetically</a:t>
            </a:r>
          </a:p>
          <a:p>
            <a:pPr marL="457200" lvl="0" indent="-342900">
              <a:spcBef>
                <a:spcPts val="0"/>
              </a:spcBef>
              <a:buSzPct val="100000"/>
              <a:buFont typeface="Arial" charset="0"/>
              <a:buChar char="•"/>
            </a:pPr>
            <a:r>
              <a:rPr lang="en-US" sz="2400" dirty="0">
                <a:latin typeface="Arial Narrow"/>
                <a:ea typeface="Arial Narrow"/>
                <a:cs typeface="Arial Narrow"/>
                <a:sym typeface="Arial Narrow"/>
              </a:rPr>
              <a:t>Optional: provide users with alternative sorting methods</a:t>
            </a:r>
          </a:p>
        </p:txBody>
      </p:sp>
    </p:spTree>
  </p:cSld>
  <p:clrMapOvr>
    <a:masterClrMapping/>
  </p:clrMapOvr>
</p:sld>
</file>

<file path=ppt/theme/theme1.xml><?xml version="1.0" encoding="utf-8"?>
<a:theme xmlns:a="http://schemas.openxmlformats.org/drawingml/2006/main" name="SDAL SLIDES Feb 2016">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3607</Words>
  <Application>Microsoft Macintosh PowerPoint</Application>
  <PresentationFormat>On-screen Show (16:9)</PresentationFormat>
  <Paragraphs>586</Paragraphs>
  <Slides>65</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Mr De Haviland</vt:lpstr>
      <vt:lpstr>Gill Sans</vt:lpstr>
      <vt:lpstr>Calibri</vt:lpstr>
      <vt:lpstr>Arial Narrow</vt:lpstr>
      <vt:lpstr>Arial Narrow Regular</vt:lpstr>
      <vt:lpstr>LucidaGrande</vt:lpstr>
      <vt:lpstr>Cabin</vt:lpstr>
      <vt:lpstr>SDAL SLIDES Feb 2016</vt:lpstr>
      <vt:lpstr>Arlington County Open Data Portal</vt:lpstr>
      <vt:lpstr>Introduction</vt:lpstr>
      <vt:lpstr>Introduction</vt:lpstr>
      <vt:lpstr>Criteria</vt:lpstr>
      <vt:lpstr>User Interface</vt:lpstr>
      <vt:lpstr>Organization</vt:lpstr>
      <vt:lpstr>Organization</vt:lpstr>
      <vt:lpstr>Each web page and each table should be organized consistently</vt:lpstr>
      <vt:lpstr>Lists of any kind should be sorted in the same manner</vt:lpstr>
      <vt:lpstr>Navigation</vt:lpstr>
      <vt:lpstr>Navigation</vt:lpstr>
      <vt:lpstr>Example</vt:lpstr>
      <vt:lpstr>Arlington County</vt:lpstr>
      <vt:lpstr>Design</vt:lpstr>
      <vt:lpstr>Design</vt:lpstr>
      <vt:lpstr>Design</vt:lpstr>
      <vt:lpstr>Design</vt:lpstr>
      <vt:lpstr>Design</vt:lpstr>
      <vt:lpstr>Example </vt:lpstr>
      <vt:lpstr>Design</vt:lpstr>
      <vt:lpstr>Design</vt:lpstr>
      <vt:lpstr>Data</vt:lpstr>
      <vt:lpstr>Data Tidiness</vt:lpstr>
      <vt:lpstr>Tidiness</vt:lpstr>
      <vt:lpstr>Tidiness</vt:lpstr>
      <vt:lpstr>Tidiness</vt:lpstr>
      <vt:lpstr>Tidiness</vt:lpstr>
      <vt:lpstr>Tidiness</vt:lpstr>
      <vt:lpstr>Tidiness</vt:lpstr>
      <vt:lpstr>Tidiness</vt:lpstr>
      <vt:lpstr>Tidiness</vt:lpstr>
      <vt:lpstr>Tidiness</vt:lpstr>
      <vt:lpstr>Tidiness</vt:lpstr>
      <vt:lpstr>Tidiness</vt:lpstr>
      <vt:lpstr>Tidiness</vt:lpstr>
      <vt:lpstr>Tidiness</vt:lpstr>
      <vt:lpstr>Tidiness</vt:lpstr>
      <vt:lpstr>Tidiness</vt:lpstr>
      <vt:lpstr>Data Accessibility</vt:lpstr>
      <vt:lpstr>Accessibility</vt:lpstr>
      <vt:lpstr>Accessibility</vt:lpstr>
      <vt:lpstr>Accessibility</vt:lpstr>
      <vt:lpstr>Accessibility</vt:lpstr>
      <vt:lpstr>Accessibility</vt:lpstr>
      <vt:lpstr>Accessibility</vt:lpstr>
      <vt:lpstr>Accessibility</vt:lpstr>
      <vt:lpstr>Accessibility</vt:lpstr>
      <vt:lpstr>Accessibility</vt:lpstr>
      <vt:lpstr>Data Documentation </vt:lpstr>
      <vt:lpstr>Documentation</vt:lpstr>
      <vt:lpstr>Documentation</vt:lpstr>
      <vt:lpstr>Documentation</vt:lpstr>
      <vt:lpstr>Documentation</vt:lpstr>
      <vt:lpstr>Documentation</vt:lpstr>
      <vt:lpstr>Data Visualization</vt:lpstr>
      <vt:lpstr>Visualization</vt:lpstr>
      <vt:lpstr>Visualization Appearance</vt:lpstr>
      <vt:lpstr>Clear labelling throughout</vt:lpstr>
      <vt:lpstr>Remain true to data</vt:lpstr>
      <vt:lpstr>Avoid chartjunk</vt:lpstr>
      <vt:lpstr>Visualization Access</vt:lpstr>
      <vt:lpstr>Access viz tools quickly &amp; easily from data view</vt:lpstr>
      <vt:lpstr>Viz tools are clearly labeled &amp; easy to navigate </vt:lpstr>
      <vt:lpstr>PowerPoint Presentation</vt:lpstr>
      <vt:lpstr>Thank you!</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Arlington County Open Data Portal</dc:title>
  <cp:lastModifiedBy>Microsoft Office User</cp:lastModifiedBy>
  <cp:revision>9</cp:revision>
  <dcterms:modified xsi:type="dcterms:W3CDTF">2016-06-17T18:26:18Z</dcterms:modified>
</cp:coreProperties>
</file>